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669" r:id="rId3"/>
    <p:sldId id="749" r:id="rId4"/>
    <p:sldId id="383" r:id="rId5"/>
    <p:sldId id="754" r:id="rId6"/>
    <p:sldId id="757" r:id="rId7"/>
    <p:sldId id="752" r:id="rId8"/>
    <p:sldId id="758" r:id="rId9"/>
    <p:sldId id="755" r:id="rId10"/>
    <p:sldId id="668" r:id="rId11"/>
    <p:sldId id="756" r:id="rId12"/>
    <p:sldId id="501" r:id="rId13"/>
    <p:sldId id="766" r:id="rId14"/>
    <p:sldId id="767" r:id="rId15"/>
    <p:sldId id="760" r:id="rId16"/>
    <p:sldId id="667" r:id="rId17"/>
    <p:sldId id="763" r:id="rId18"/>
    <p:sldId id="765" r:id="rId19"/>
    <p:sldId id="261" r:id="rId20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C9F"/>
    <a:srgbClr val="41AED6"/>
    <a:srgbClr val="204D8B"/>
    <a:srgbClr val="1B3B6C"/>
    <a:srgbClr val="2E5488"/>
    <a:srgbClr val="30768D"/>
    <a:srgbClr val="6F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Objects="1">
      <p:cViewPr varScale="1">
        <p:scale>
          <a:sx n="137" d="100"/>
          <a:sy n="137" d="100"/>
        </p:scale>
        <p:origin x="138" y="2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lazam\Documents\Factura%20Electr&#243;nica%20FEL\graficas%20FEL\Copia%20de%20Gr&#225;ficas%20FEL%20a%20feb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lazam\Documents\Factura%20Electr&#243;nica%20FEL\graficas%20FEL\Copia%20de%20Gr&#225;ficas%20FEL%20a%20feb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Cantidad emisores</a:t>
            </a:r>
          </a:p>
          <a:p>
            <a:pPr>
              <a:defRPr/>
            </a:pPr>
            <a:r>
              <a:rPr lang="en-US"/>
              <a:t>(Acumulado)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Cantidad emisores acumulado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Hoja1!$A$4:$A$19</c:f>
              <c:strCache>
                <c:ptCount val="16"/>
                <c:pt idx="0">
                  <c:v>Nov 18</c:v>
                </c:pt>
                <c:pt idx="1">
                  <c:v>Dic 18</c:v>
                </c:pt>
                <c:pt idx="2">
                  <c:v>Ene 19</c:v>
                </c:pt>
                <c:pt idx="3">
                  <c:v>Feb 19</c:v>
                </c:pt>
                <c:pt idx="4">
                  <c:v>Mar 19</c:v>
                </c:pt>
                <c:pt idx="5">
                  <c:v>Abr 19</c:v>
                </c:pt>
                <c:pt idx="6">
                  <c:v>May 19</c:v>
                </c:pt>
                <c:pt idx="7">
                  <c:v>Jun 19</c:v>
                </c:pt>
                <c:pt idx="8">
                  <c:v>Jul 19</c:v>
                </c:pt>
                <c:pt idx="9">
                  <c:v>Ago 19</c:v>
                </c:pt>
                <c:pt idx="10">
                  <c:v>Sep 19</c:v>
                </c:pt>
                <c:pt idx="11">
                  <c:v>Oct 19</c:v>
                </c:pt>
                <c:pt idx="12">
                  <c:v>Nov 19</c:v>
                </c:pt>
                <c:pt idx="13">
                  <c:v>Dic 19</c:v>
                </c:pt>
                <c:pt idx="14">
                  <c:v>Ene 2020</c:v>
                </c:pt>
                <c:pt idx="15">
                  <c:v>Feb 2020</c:v>
                </c:pt>
              </c:strCache>
            </c:strRef>
          </c:cat>
          <c:val>
            <c:numRef>
              <c:f>Hoja1!$C$4:$C$19</c:f>
              <c:numCache>
                <c:formatCode>#,##0</c:formatCode>
                <c:ptCount val="16"/>
                <c:pt idx="0">
                  <c:v>269</c:v>
                </c:pt>
                <c:pt idx="1">
                  <c:v>794</c:v>
                </c:pt>
                <c:pt idx="2">
                  <c:v>1343</c:v>
                </c:pt>
                <c:pt idx="3">
                  <c:v>1952</c:v>
                </c:pt>
                <c:pt idx="4">
                  <c:v>3272</c:v>
                </c:pt>
                <c:pt idx="5">
                  <c:v>4445</c:v>
                </c:pt>
                <c:pt idx="6">
                  <c:v>5702</c:v>
                </c:pt>
                <c:pt idx="7">
                  <c:v>6736</c:v>
                </c:pt>
                <c:pt idx="8">
                  <c:v>8025</c:v>
                </c:pt>
                <c:pt idx="9">
                  <c:v>9466</c:v>
                </c:pt>
                <c:pt idx="10">
                  <c:v>17445</c:v>
                </c:pt>
                <c:pt idx="11">
                  <c:v>26870</c:v>
                </c:pt>
                <c:pt idx="12">
                  <c:v>31333</c:v>
                </c:pt>
                <c:pt idx="13">
                  <c:v>36801</c:v>
                </c:pt>
                <c:pt idx="14">
                  <c:v>53041</c:v>
                </c:pt>
                <c:pt idx="15">
                  <c:v>66023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1-495D-A707-0BFA6212B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815055"/>
        <c:axId val="292728511"/>
      </c:barChart>
      <c:catAx>
        <c:axId val="29281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92728511"/>
        <c:crosses val="autoZero"/>
        <c:auto val="1"/>
        <c:lblAlgn val="ctr"/>
        <c:lblOffset val="100"/>
        <c:noMultiLvlLbl val="0"/>
      </c:catAx>
      <c:valAx>
        <c:axId val="29272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9281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Hoja1!$D$23</c:f>
              <c:strCache>
                <c:ptCount val="1"/>
                <c:pt idx="0">
                  <c:v>Total DTE  (valores acumulados en millones de unidades)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Hoja1!$A$24:$A$39</c:f>
              <c:strCache>
                <c:ptCount val="16"/>
                <c:pt idx="0">
                  <c:v>Nov 18</c:v>
                </c:pt>
                <c:pt idx="1">
                  <c:v>Dic 18</c:v>
                </c:pt>
                <c:pt idx="2">
                  <c:v>Ene 19</c:v>
                </c:pt>
                <c:pt idx="3">
                  <c:v>Feb 19</c:v>
                </c:pt>
                <c:pt idx="4">
                  <c:v>Mar 19</c:v>
                </c:pt>
                <c:pt idx="5">
                  <c:v>Abr 19</c:v>
                </c:pt>
                <c:pt idx="6">
                  <c:v>May 19</c:v>
                </c:pt>
                <c:pt idx="7">
                  <c:v>Jun 19</c:v>
                </c:pt>
                <c:pt idx="8">
                  <c:v>Jul 19</c:v>
                </c:pt>
                <c:pt idx="9">
                  <c:v>Ago 19</c:v>
                </c:pt>
                <c:pt idx="10">
                  <c:v>Sep 19</c:v>
                </c:pt>
                <c:pt idx="11">
                  <c:v>Oct 19</c:v>
                </c:pt>
                <c:pt idx="12">
                  <c:v>Nov 19</c:v>
                </c:pt>
                <c:pt idx="13">
                  <c:v>Dic 19</c:v>
                </c:pt>
                <c:pt idx="14">
                  <c:v>Ene 2020</c:v>
                </c:pt>
                <c:pt idx="15">
                  <c:v>Feb 2020</c:v>
                </c:pt>
              </c:strCache>
            </c:strRef>
          </c:cat>
          <c:val>
            <c:numRef>
              <c:f>Hoja1!$D$24:$D$39</c:f>
              <c:numCache>
                <c:formatCode>0.00</c:formatCode>
                <c:ptCount val="16"/>
                <c:pt idx="0">
                  <c:v>2.0999999999999999E-5</c:v>
                </c:pt>
                <c:pt idx="1">
                  <c:v>4.1310000000000001E-3</c:v>
                </c:pt>
                <c:pt idx="2">
                  <c:v>1.6996849999999999</c:v>
                </c:pt>
                <c:pt idx="3">
                  <c:v>3.914911</c:v>
                </c:pt>
                <c:pt idx="4">
                  <c:v>6.6301030000000001</c:v>
                </c:pt>
                <c:pt idx="5">
                  <c:v>9.7889769999999992</c:v>
                </c:pt>
                <c:pt idx="6">
                  <c:v>13.799923</c:v>
                </c:pt>
                <c:pt idx="7">
                  <c:v>18.720502</c:v>
                </c:pt>
                <c:pt idx="8">
                  <c:v>25.625143000000001</c:v>
                </c:pt>
                <c:pt idx="9">
                  <c:v>33.480122000000001</c:v>
                </c:pt>
                <c:pt idx="10">
                  <c:v>44.769432000000002</c:v>
                </c:pt>
                <c:pt idx="11">
                  <c:v>70.657458000000005</c:v>
                </c:pt>
                <c:pt idx="12">
                  <c:v>110.288668</c:v>
                </c:pt>
                <c:pt idx="13">
                  <c:v>162.51314400000001</c:v>
                </c:pt>
                <c:pt idx="14">
                  <c:v>213.89910499999999</c:v>
                </c:pt>
                <c:pt idx="15">
                  <c:v>257.53665699999999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9-4E79-B20C-97B6C0A2D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440047"/>
        <c:axId val="777411552"/>
      </c:barChart>
      <c:catAx>
        <c:axId val="42244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77411552"/>
        <c:crosses val="autoZero"/>
        <c:auto val="1"/>
        <c:lblAlgn val="ctr"/>
        <c:lblOffset val="100"/>
        <c:noMultiLvlLbl val="0"/>
      </c:catAx>
      <c:valAx>
        <c:axId val="77741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2244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21AE-9DA9-4757-9F5D-87C3FC69B2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C98A97-0A21-46C6-B5F3-86F87908EE33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Ingresa opción </a:t>
          </a:r>
          <a:r>
            <a:rPr lang="es-ES" b="1" dirty="0"/>
            <a:t>habilitación</a:t>
          </a:r>
          <a:r>
            <a:rPr lang="es-ES" dirty="0"/>
            <a:t> en Agencia Virtual SAT</a:t>
          </a:r>
          <a:endParaRPr lang="es-GT" dirty="0"/>
        </a:p>
      </dgm:t>
    </dgm:pt>
    <dgm:pt modelId="{095B8393-0E61-4E7B-B9C6-D1942A1E34CF}" type="parTrans" cxnId="{AD1D955A-E6EE-48BE-A868-E4F33FBE5949}">
      <dgm:prSet/>
      <dgm:spPr/>
      <dgm:t>
        <a:bodyPr/>
        <a:lstStyle/>
        <a:p>
          <a:endParaRPr lang="es-GT"/>
        </a:p>
      </dgm:t>
    </dgm:pt>
    <dgm:pt modelId="{AA4ACE47-1D29-4FD5-B900-59F4F6FC2CEE}" type="sibTrans" cxnId="{AD1D955A-E6EE-48BE-A868-E4F33FBE5949}">
      <dgm:prSet/>
      <dgm:spPr/>
      <dgm:t>
        <a:bodyPr/>
        <a:lstStyle/>
        <a:p>
          <a:endParaRPr lang="es-GT"/>
        </a:p>
      </dgm:t>
    </dgm:pt>
    <dgm:pt modelId="{6F45317E-D11E-4E07-BC01-AA5A7B379628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Sistema valida </a:t>
          </a:r>
          <a:r>
            <a:rPr lang="es-ES" b="1" dirty="0"/>
            <a:t>requisitos</a:t>
          </a:r>
          <a:endParaRPr lang="es-GT" b="1" dirty="0"/>
        </a:p>
      </dgm:t>
    </dgm:pt>
    <dgm:pt modelId="{D2196524-E26A-4670-9911-A8FA898D9343}" type="parTrans" cxnId="{A48F8B52-0CA5-490D-9267-2A0009316D28}">
      <dgm:prSet/>
      <dgm:spPr/>
      <dgm:t>
        <a:bodyPr/>
        <a:lstStyle/>
        <a:p>
          <a:endParaRPr lang="es-GT"/>
        </a:p>
      </dgm:t>
    </dgm:pt>
    <dgm:pt modelId="{98EAEFBC-2D94-4F5D-807C-B2BF751F3DF4}" type="sibTrans" cxnId="{A48F8B52-0CA5-490D-9267-2A0009316D28}">
      <dgm:prSet/>
      <dgm:spPr/>
      <dgm:t>
        <a:bodyPr/>
        <a:lstStyle/>
        <a:p>
          <a:endParaRPr lang="es-GT"/>
        </a:p>
      </dgm:t>
    </dgm:pt>
    <dgm:pt modelId="{5EA87565-7961-461B-BCB3-E5A3E31CAC7A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Asigna </a:t>
          </a:r>
          <a:r>
            <a:rPr lang="es-ES" b="1" dirty="0"/>
            <a:t>contraseña</a:t>
          </a:r>
          <a:r>
            <a:rPr lang="es-ES" dirty="0"/>
            <a:t> asociada a </a:t>
          </a:r>
          <a:r>
            <a:rPr lang="es-ES"/>
            <a:t>firma electrónica</a:t>
          </a:r>
          <a:endParaRPr lang="es-GT" dirty="0"/>
        </a:p>
      </dgm:t>
    </dgm:pt>
    <dgm:pt modelId="{21EF40B1-A5F3-4F24-9862-32E8639D7B3D}" type="parTrans" cxnId="{B12D85CE-6360-4AB3-8AB5-26A357E6DD29}">
      <dgm:prSet/>
      <dgm:spPr/>
      <dgm:t>
        <a:bodyPr/>
        <a:lstStyle/>
        <a:p>
          <a:endParaRPr lang="es-GT"/>
        </a:p>
      </dgm:t>
    </dgm:pt>
    <dgm:pt modelId="{F769B57E-C2CC-46EF-BD46-643BDDCEAB32}" type="sibTrans" cxnId="{B12D85CE-6360-4AB3-8AB5-26A357E6DD29}">
      <dgm:prSet/>
      <dgm:spPr/>
      <dgm:t>
        <a:bodyPr/>
        <a:lstStyle/>
        <a:p>
          <a:endParaRPr lang="es-GT"/>
        </a:p>
      </dgm:t>
    </dgm:pt>
    <dgm:pt modelId="{A4C3B66F-2BD8-4566-ACC0-B3E85F98C89D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b="1" dirty="0"/>
            <a:t>Acepta</a:t>
          </a:r>
          <a:r>
            <a:rPr lang="es-ES" dirty="0"/>
            <a:t> términos y condiciones de uso</a:t>
          </a:r>
          <a:endParaRPr lang="es-GT" dirty="0"/>
        </a:p>
      </dgm:t>
    </dgm:pt>
    <dgm:pt modelId="{7781FC8C-BBF1-4EFF-ADB6-7B65D53B4C05}" type="parTrans" cxnId="{DC59A2FD-DF0F-4AA0-8028-77BBB73C3608}">
      <dgm:prSet/>
      <dgm:spPr/>
      <dgm:t>
        <a:bodyPr/>
        <a:lstStyle/>
        <a:p>
          <a:endParaRPr lang="es-GT"/>
        </a:p>
      </dgm:t>
    </dgm:pt>
    <dgm:pt modelId="{1C329186-11F2-4308-9F54-C4006EC6CD71}" type="sibTrans" cxnId="{DC59A2FD-DF0F-4AA0-8028-77BBB73C3608}">
      <dgm:prSet/>
      <dgm:spPr/>
      <dgm:t>
        <a:bodyPr/>
        <a:lstStyle/>
        <a:p>
          <a:endParaRPr lang="es-GT"/>
        </a:p>
      </dgm:t>
    </dgm:pt>
    <dgm:pt modelId="{385C9570-D4E8-460C-A3CF-687AD8F006C0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200" b="0" dirty="0"/>
            <a:t>Inicia emisión de DTE por medio </a:t>
          </a:r>
          <a:r>
            <a:rPr lang="es-ES" sz="1400" b="1" dirty="0"/>
            <a:t>Aplicativo gratuito FEL  </a:t>
          </a:r>
          <a:endParaRPr lang="es-GT" sz="1200" b="1" dirty="0"/>
        </a:p>
      </dgm:t>
    </dgm:pt>
    <dgm:pt modelId="{7D2B0954-4DC4-4E5B-8581-2879AC42F4C5}" type="parTrans" cxnId="{0B3BF3FB-6791-4983-A2D5-C842B27E9127}">
      <dgm:prSet/>
      <dgm:spPr/>
      <dgm:t>
        <a:bodyPr/>
        <a:lstStyle/>
        <a:p>
          <a:endParaRPr lang="es-GT"/>
        </a:p>
      </dgm:t>
    </dgm:pt>
    <dgm:pt modelId="{2773A9F1-0819-464C-8EF8-CE94CCEE92A4}" type="sibTrans" cxnId="{0B3BF3FB-6791-4983-A2D5-C842B27E9127}">
      <dgm:prSet/>
      <dgm:spPr/>
      <dgm:t>
        <a:bodyPr/>
        <a:lstStyle/>
        <a:p>
          <a:endParaRPr lang="es-GT"/>
        </a:p>
      </dgm:t>
    </dgm:pt>
    <dgm:pt modelId="{9ABFD86C-7FDF-4D0B-B2FA-A00145766F1D}" type="pres">
      <dgm:prSet presAssocID="{B85821AE-9DA9-4757-9F5D-87C3FC69B2DD}" presName="CompostProcess" presStyleCnt="0">
        <dgm:presLayoutVars>
          <dgm:dir/>
          <dgm:resizeHandles val="exact"/>
        </dgm:presLayoutVars>
      </dgm:prSet>
      <dgm:spPr/>
    </dgm:pt>
    <dgm:pt modelId="{35EBC00F-717E-4B0E-AFFC-B9CCB35DBA1B}" type="pres">
      <dgm:prSet presAssocID="{B85821AE-9DA9-4757-9F5D-87C3FC69B2DD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B6FA8736-ED6C-4607-9350-76B86117ACB9}" type="pres">
      <dgm:prSet presAssocID="{B85821AE-9DA9-4757-9F5D-87C3FC69B2DD}" presName="linearProcess" presStyleCnt="0"/>
      <dgm:spPr/>
    </dgm:pt>
    <dgm:pt modelId="{07CEAE97-1C8B-4AD2-A1E0-99305F9A398E}" type="pres">
      <dgm:prSet presAssocID="{71C98A97-0A21-46C6-B5F3-86F87908EE33}" presName="textNode" presStyleLbl="node1" presStyleIdx="0" presStyleCnt="5">
        <dgm:presLayoutVars>
          <dgm:bulletEnabled val="1"/>
        </dgm:presLayoutVars>
      </dgm:prSet>
      <dgm:spPr/>
    </dgm:pt>
    <dgm:pt modelId="{1430D69A-DA07-4969-AD4D-374D5B267F0C}" type="pres">
      <dgm:prSet presAssocID="{AA4ACE47-1D29-4FD5-B900-59F4F6FC2CEE}" presName="sibTrans" presStyleCnt="0"/>
      <dgm:spPr/>
    </dgm:pt>
    <dgm:pt modelId="{7731B3E8-AD79-4C38-844D-365225A5EEB0}" type="pres">
      <dgm:prSet presAssocID="{6F45317E-D11E-4E07-BC01-AA5A7B379628}" presName="textNode" presStyleLbl="node1" presStyleIdx="1" presStyleCnt="5">
        <dgm:presLayoutVars>
          <dgm:bulletEnabled val="1"/>
        </dgm:presLayoutVars>
      </dgm:prSet>
      <dgm:spPr/>
    </dgm:pt>
    <dgm:pt modelId="{FDEA6D2C-245D-4D6E-A1CF-F741895E3CB8}" type="pres">
      <dgm:prSet presAssocID="{98EAEFBC-2D94-4F5D-807C-B2BF751F3DF4}" presName="sibTrans" presStyleCnt="0"/>
      <dgm:spPr/>
    </dgm:pt>
    <dgm:pt modelId="{79D71EC4-74CE-4FDF-B15D-EA62C82E0236}" type="pres">
      <dgm:prSet presAssocID="{5EA87565-7961-461B-BCB3-E5A3E31CAC7A}" presName="textNode" presStyleLbl="node1" presStyleIdx="2" presStyleCnt="5">
        <dgm:presLayoutVars>
          <dgm:bulletEnabled val="1"/>
        </dgm:presLayoutVars>
      </dgm:prSet>
      <dgm:spPr/>
    </dgm:pt>
    <dgm:pt modelId="{F3FD10B0-0B8C-4FE4-8FDA-99977CA4BB66}" type="pres">
      <dgm:prSet presAssocID="{F769B57E-C2CC-46EF-BD46-643BDDCEAB32}" presName="sibTrans" presStyleCnt="0"/>
      <dgm:spPr/>
    </dgm:pt>
    <dgm:pt modelId="{23EC5483-37CB-40E8-A759-4C5888EEAAA8}" type="pres">
      <dgm:prSet presAssocID="{A4C3B66F-2BD8-4566-ACC0-B3E85F98C89D}" presName="textNode" presStyleLbl="node1" presStyleIdx="3" presStyleCnt="5">
        <dgm:presLayoutVars>
          <dgm:bulletEnabled val="1"/>
        </dgm:presLayoutVars>
      </dgm:prSet>
      <dgm:spPr/>
    </dgm:pt>
    <dgm:pt modelId="{502D88FC-8C0D-427B-8915-D401CCAE7BE6}" type="pres">
      <dgm:prSet presAssocID="{1C329186-11F2-4308-9F54-C4006EC6CD71}" presName="sibTrans" presStyleCnt="0"/>
      <dgm:spPr/>
    </dgm:pt>
    <dgm:pt modelId="{6E7EC490-3801-4755-935D-DFB6401C476F}" type="pres">
      <dgm:prSet presAssocID="{385C9570-D4E8-460C-A3CF-687AD8F006C0}" presName="textNode" presStyleLbl="node1" presStyleIdx="4" presStyleCnt="5" custScaleY="147932">
        <dgm:presLayoutVars>
          <dgm:bulletEnabled val="1"/>
        </dgm:presLayoutVars>
      </dgm:prSet>
      <dgm:spPr/>
    </dgm:pt>
  </dgm:ptLst>
  <dgm:cxnLst>
    <dgm:cxn modelId="{AC040861-142B-4EA4-8732-13BE68F7B28D}" type="presOf" srcId="{5EA87565-7961-461B-BCB3-E5A3E31CAC7A}" destId="{79D71EC4-74CE-4FDF-B15D-EA62C82E0236}" srcOrd="0" destOrd="0" presId="urn:microsoft.com/office/officeart/2005/8/layout/hProcess9"/>
    <dgm:cxn modelId="{C8815D61-ED3E-4A4B-BD20-A30D994BBD0F}" type="presOf" srcId="{B85821AE-9DA9-4757-9F5D-87C3FC69B2DD}" destId="{9ABFD86C-7FDF-4D0B-B2FA-A00145766F1D}" srcOrd="0" destOrd="0" presId="urn:microsoft.com/office/officeart/2005/8/layout/hProcess9"/>
    <dgm:cxn modelId="{A48F8B52-0CA5-490D-9267-2A0009316D28}" srcId="{B85821AE-9DA9-4757-9F5D-87C3FC69B2DD}" destId="{6F45317E-D11E-4E07-BC01-AA5A7B379628}" srcOrd="1" destOrd="0" parTransId="{D2196524-E26A-4670-9911-A8FA898D9343}" sibTransId="{98EAEFBC-2D94-4F5D-807C-B2BF751F3DF4}"/>
    <dgm:cxn modelId="{933CEE54-F64B-4DCA-860B-3D2CF3EB4710}" type="presOf" srcId="{6F45317E-D11E-4E07-BC01-AA5A7B379628}" destId="{7731B3E8-AD79-4C38-844D-365225A5EEB0}" srcOrd="0" destOrd="0" presId="urn:microsoft.com/office/officeart/2005/8/layout/hProcess9"/>
    <dgm:cxn modelId="{7898CE77-3137-4705-B60F-67814A8F3E96}" type="presOf" srcId="{A4C3B66F-2BD8-4566-ACC0-B3E85F98C89D}" destId="{23EC5483-37CB-40E8-A759-4C5888EEAAA8}" srcOrd="0" destOrd="0" presId="urn:microsoft.com/office/officeart/2005/8/layout/hProcess9"/>
    <dgm:cxn modelId="{F824D879-4595-45E7-A5AC-82A7C444DD3E}" type="presOf" srcId="{385C9570-D4E8-460C-A3CF-687AD8F006C0}" destId="{6E7EC490-3801-4755-935D-DFB6401C476F}" srcOrd="0" destOrd="0" presId="urn:microsoft.com/office/officeart/2005/8/layout/hProcess9"/>
    <dgm:cxn modelId="{AD1D955A-E6EE-48BE-A868-E4F33FBE5949}" srcId="{B85821AE-9DA9-4757-9F5D-87C3FC69B2DD}" destId="{71C98A97-0A21-46C6-B5F3-86F87908EE33}" srcOrd="0" destOrd="0" parTransId="{095B8393-0E61-4E7B-B9C6-D1942A1E34CF}" sibTransId="{AA4ACE47-1D29-4FD5-B900-59F4F6FC2CEE}"/>
    <dgm:cxn modelId="{4E43C7BB-CB25-44D9-9745-21A03F616120}" type="presOf" srcId="{71C98A97-0A21-46C6-B5F3-86F87908EE33}" destId="{07CEAE97-1C8B-4AD2-A1E0-99305F9A398E}" srcOrd="0" destOrd="0" presId="urn:microsoft.com/office/officeart/2005/8/layout/hProcess9"/>
    <dgm:cxn modelId="{B12D85CE-6360-4AB3-8AB5-26A357E6DD29}" srcId="{B85821AE-9DA9-4757-9F5D-87C3FC69B2DD}" destId="{5EA87565-7961-461B-BCB3-E5A3E31CAC7A}" srcOrd="2" destOrd="0" parTransId="{21EF40B1-A5F3-4F24-9862-32E8639D7B3D}" sibTransId="{F769B57E-C2CC-46EF-BD46-643BDDCEAB32}"/>
    <dgm:cxn modelId="{0B3BF3FB-6791-4983-A2D5-C842B27E9127}" srcId="{B85821AE-9DA9-4757-9F5D-87C3FC69B2DD}" destId="{385C9570-D4E8-460C-A3CF-687AD8F006C0}" srcOrd="4" destOrd="0" parTransId="{7D2B0954-4DC4-4E5B-8581-2879AC42F4C5}" sibTransId="{2773A9F1-0819-464C-8EF8-CE94CCEE92A4}"/>
    <dgm:cxn modelId="{DC59A2FD-DF0F-4AA0-8028-77BBB73C3608}" srcId="{B85821AE-9DA9-4757-9F5D-87C3FC69B2DD}" destId="{A4C3B66F-2BD8-4566-ACC0-B3E85F98C89D}" srcOrd="3" destOrd="0" parTransId="{7781FC8C-BBF1-4EFF-ADB6-7B65D53B4C05}" sibTransId="{1C329186-11F2-4308-9F54-C4006EC6CD71}"/>
    <dgm:cxn modelId="{D9B38B96-A26F-4313-84B2-3704D688523B}" type="presParOf" srcId="{9ABFD86C-7FDF-4D0B-B2FA-A00145766F1D}" destId="{35EBC00F-717E-4B0E-AFFC-B9CCB35DBA1B}" srcOrd="0" destOrd="0" presId="urn:microsoft.com/office/officeart/2005/8/layout/hProcess9"/>
    <dgm:cxn modelId="{94761B2E-F5C8-4AF5-8686-4831D4AF5282}" type="presParOf" srcId="{9ABFD86C-7FDF-4D0B-B2FA-A00145766F1D}" destId="{B6FA8736-ED6C-4607-9350-76B86117ACB9}" srcOrd="1" destOrd="0" presId="urn:microsoft.com/office/officeart/2005/8/layout/hProcess9"/>
    <dgm:cxn modelId="{97466E50-5057-4104-B5AE-A8B16BF6ADC4}" type="presParOf" srcId="{B6FA8736-ED6C-4607-9350-76B86117ACB9}" destId="{07CEAE97-1C8B-4AD2-A1E0-99305F9A398E}" srcOrd="0" destOrd="0" presId="urn:microsoft.com/office/officeart/2005/8/layout/hProcess9"/>
    <dgm:cxn modelId="{CCBD5E13-B408-43EB-97EC-1FF21852EEF1}" type="presParOf" srcId="{B6FA8736-ED6C-4607-9350-76B86117ACB9}" destId="{1430D69A-DA07-4969-AD4D-374D5B267F0C}" srcOrd="1" destOrd="0" presId="urn:microsoft.com/office/officeart/2005/8/layout/hProcess9"/>
    <dgm:cxn modelId="{09483EA0-1C51-46E8-BE5F-6819DD207214}" type="presParOf" srcId="{B6FA8736-ED6C-4607-9350-76B86117ACB9}" destId="{7731B3E8-AD79-4C38-844D-365225A5EEB0}" srcOrd="2" destOrd="0" presId="urn:microsoft.com/office/officeart/2005/8/layout/hProcess9"/>
    <dgm:cxn modelId="{59C50A29-39C1-46FA-9E84-217236B55592}" type="presParOf" srcId="{B6FA8736-ED6C-4607-9350-76B86117ACB9}" destId="{FDEA6D2C-245D-4D6E-A1CF-F741895E3CB8}" srcOrd="3" destOrd="0" presId="urn:microsoft.com/office/officeart/2005/8/layout/hProcess9"/>
    <dgm:cxn modelId="{31137D35-9297-4409-B8FF-D9EEAB27BF84}" type="presParOf" srcId="{B6FA8736-ED6C-4607-9350-76B86117ACB9}" destId="{79D71EC4-74CE-4FDF-B15D-EA62C82E0236}" srcOrd="4" destOrd="0" presId="urn:microsoft.com/office/officeart/2005/8/layout/hProcess9"/>
    <dgm:cxn modelId="{BB114CA7-369A-4070-8260-BBF077CA3451}" type="presParOf" srcId="{B6FA8736-ED6C-4607-9350-76B86117ACB9}" destId="{F3FD10B0-0B8C-4FE4-8FDA-99977CA4BB66}" srcOrd="5" destOrd="0" presId="urn:microsoft.com/office/officeart/2005/8/layout/hProcess9"/>
    <dgm:cxn modelId="{463457F9-4D73-43D6-BD7E-3172F1876B99}" type="presParOf" srcId="{B6FA8736-ED6C-4607-9350-76B86117ACB9}" destId="{23EC5483-37CB-40E8-A759-4C5888EEAAA8}" srcOrd="6" destOrd="0" presId="urn:microsoft.com/office/officeart/2005/8/layout/hProcess9"/>
    <dgm:cxn modelId="{4767F1BD-903B-44AF-8292-906070A4FA76}" type="presParOf" srcId="{B6FA8736-ED6C-4607-9350-76B86117ACB9}" destId="{502D88FC-8C0D-427B-8915-D401CCAE7BE6}" srcOrd="7" destOrd="0" presId="urn:microsoft.com/office/officeart/2005/8/layout/hProcess9"/>
    <dgm:cxn modelId="{1125735E-3C6B-416A-9C4A-015280EE4EC2}" type="presParOf" srcId="{B6FA8736-ED6C-4607-9350-76B86117ACB9}" destId="{6E7EC490-3801-4755-935D-DFB6401C476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821AE-9DA9-4757-9F5D-87C3FC69B2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A87565-7961-461B-BCB3-E5A3E31CAC7A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/>
            <a:t>Acredita</a:t>
          </a:r>
          <a:r>
            <a:rPr lang="es-ES" sz="1200" dirty="0"/>
            <a:t> al o los Certificadores</a:t>
          </a:r>
          <a:endParaRPr lang="es-GT" sz="1200" dirty="0"/>
        </a:p>
      </dgm:t>
    </dgm:pt>
    <dgm:pt modelId="{21EF40B1-A5F3-4F24-9862-32E8639D7B3D}" type="parTrans" cxnId="{B12D85CE-6360-4AB3-8AB5-26A357E6DD29}">
      <dgm:prSet/>
      <dgm:spPr/>
      <dgm:t>
        <a:bodyPr/>
        <a:lstStyle/>
        <a:p>
          <a:endParaRPr lang="es-GT" sz="1200"/>
        </a:p>
      </dgm:t>
    </dgm:pt>
    <dgm:pt modelId="{F769B57E-C2CC-46EF-BD46-643BDDCEAB32}" type="sibTrans" cxnId="{B12D85CE-6360-4AB3-8AB5-26A357E6DD29}">
      <dgm:prSet/>
      <dgm:spPr/>
      <dgm:t>
        <a:bodyPr/>
        <a:lstStyle/>
        <a:p>
          <a:endParaRPr lang="es-GT" sz="1200"/>
        </a:p>
      </dgm:t>
    </dgm:pt>
    <dgm:pt modelId="{A4C3B66F-2BD8-4566-ACC0-B3E85F98C89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200" dirty="0"/>
            <a:t>Descarga </a:t>
          </a:r>
          <a:r>
            <a:rPr lang="es-ES" sz="1200" b="1" dirty="0"/>
            <a:t>firma electrónica </a:t>
          </a:r>
          <a:r>
            <a:rPr lang="es-ES" sz="1200" dirty="0"/>
            <a:t>(uso en software)</a:t>
          </a:r>
          <a:endParaRPr lang="es-GT" sz="1200" dirty="0"/>
        </a:p>
      </dgm:t>
    </dgm:pt>
    <dgm:pt modelId="{7781FC8C-BBF1-4EFF-ADB6-7B65D53B4C05}" type="parTrans" cxnId="{DC59A2FD-DF0F-4AA0-8028-77BBB73C3608}">
      <dgm:prSet/>
      <dgm:spPr/>
      <dgm:t>
        <a:bodyPr/>
        <a:lstStyle/>
        <a:p>
          <a:endParaRPr lang="es-GT" sz="1200"/>
        </a:p>
      </dgm:t>
    </dgm:pt>
    <dgm:pt modelId="{1C329186-11F2-4308-9F54-C4006EC6CD71}" type="sibTrans" cxnId="{DC59A2FD-DF0F-4AA0-8028-77BBB73C3608}">
      <dgm:prSet/>
      <dgm:spPr/>
      <dgm:t>
        <a:bodyPr/>
        <a:lstStyle/>
        <a:p>
          <a:endParaRPr lang="es-GT" sz="1200"/>
        </a:p>
      </dgm:t>
    </dgm:pt>
    <dgm:pt modelId="{385C9570-D4E8-460C-A3CF-687AD8F006C0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200" b="0" dirty="0"/>
            <a:t>Inicia emisión de DTE por medio de </a:t>
          </a:r>
          <a:r>
            <a:rPr lang="es-ES" sz="1600" b="1" dirty="0"/>
            <a:t>Certificadores</a:t>
          </a:r>
          <a:endParaRPr lang="es-GT" sz="1200" b="1" dirty="0"/>
        </a:p>
      </dgm:t>
    </dgm:pt>
    <dgm:pt modelId="{7D2B0954-4DC4-4E5B-8581-2879AC42F4C5}" type="parTrans" cxnId="{0B3BF3FB-6791-4983-A2D5-C842B27E9127}">
      <dgm:prSet/>
      <dgm:spPr/>
      <dgm:t>
        <a:bodyPr/>
        <a:lstStyle/>
        <a:p>
          <a:endParaRPr lang="es-GT" sz="1200"/>
        </a:p>
      </dgm:t>
    </dgm:pt>
    <dgm:pt modelId="{2773A9F1-0819-464C-8EF8-CE94CCEE92A4}" type="sibTrans" cxnId="{0B3BF3FB-6791-4983-A2D5-C842B27E9127}">
      <dgm:prSet/>
      <dgm:spPr/>
      <dgm:t>
        <a:bodyPr/>
        <a:lstStyle/>
        <a:p>
          <a:endParaRPr lang="es-GT" sz="1200"/>
        </a:p>
      </dgm:t>
    </dgm:pt>
    <dgm:pt modelId="{9ABFD86C-7FDF-4D0B-B2FA-A00145766F1D}" type="pres">
      <dgm:prSet presAssocID="{B85821AE-9DA9-4757-9F5D-87C3FC69B2DD}" presName="CompostProcess" presStyleCnt="0">
        <dgm:presLayoutVars>
          <dgm:dir/>
          <dgm:resizeHandles val="exact"/>
        </dgm:presLayoutVars>
      </dgm:prSet>
      <dgm:spPr/>
    </dgm:pt>
    <dgm:pt modelId="{35EBC00F-717E-4B0E-AFFC-B9CCB35DBA1B}" type="pres">
      <dgm:prSet presAssocID="{B85821AE-9DA9-4757-9F5D-87C3FC69B2DD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B6FA8736-ED6C-4607-9350-76B86117ACB9}" type="pres">
      <dgm:prSet presAssocID="{B85821AE-9DA9-4757-9F5D-87C3FC69B2DD}" presName="linearProcess" presStyleCnt="0"/>
      <dgm:spPr/>
    </dgm:pt>
    <dgm:pt modelId="{79D71EC4-74CE-4FDF-B15D-EA62C82E0236}" type="pres">
      <dgm:prSet presAssocID="{5EA87565-7961-461B-BCB3-E5A3E31CAC7A}" presName="textNode" presStyleLbl="node1" presStyleIdx="0" presStyleCnt="3">
        <dgm:presLayoutVars>
          <dgm:bulletEnabled val="1"/>
        </dgm:presLayoutVars>
      </dgm:prSet>
      <dgm:spPr/>
    </dgm:pt>
    <dgm:pt modelId="{F3FD10B0-0B8C-4FE4-8FDA-99977CA4BB66}" type="pres">
      <dgm:prSet presAssocID="{F769B57E-C2CC-46EF-BD46-643BDDCEAB32}" presName="sibTrans" presStyleCnt="0"/>
      <dgm:spPr/>
    </dgm:pt>
    <dgm:pt modelId="{23EC5483-37CB-40E8-A759-4C5888EEAAA8}" type="pres">
      <dgm:prSet presAssocID="{A4C3B66F-2BD8-4566-ACC0-B3E85F98C89D}" presName="textNode" presStyleLbl="node1" presStyleIdx="1" presStyleCnt="3">
        <dgm:presLayoutVars>
          <dgm:bulletEnabled val="1"/>
        </dgm:presLayoutVars>
      </dgm:prSet>
      <dgm:spPr/>
    </dgm:pt>
    <dgm:pt modelId="{502D88FC-8C0D-427B-8915-D401CCAE7BE6}" type="pres">
      <dgm:prSet presAssocID="{1C329186-11F2-4308-9F54-C4006EC6CD71}" presName="sibTrans" presStyleCnt="0"/>
      <dgm:spPr/>
    </dgm:pt>
    <dgm:pt modelId="{6E7EC490-3801-4755-935D-DFB6401C476F}" type="pres">
      <dgm:prSet presAssocID="{385C9570-D4E8-460C-A3CF-687AD8F006C0}" presName="textNode" presStyleLbl="node1" presStyleIdx="2" presStyleCnt="3" custScaleX="115771" custScaleY="185206" custLinFactNeighborX="9443">
        <dgm:presLayoutVars>
          <dgm:bulletEnabled val="1"/>
        </dgm:presLayoutVars>
      </dgm:prSet>
      <dgm:spPr/>
    </dgm:pt>
  </dgm:ptLst>
  <dgm:cxnLst>
    <dgm:cxn modelId="{AC040861-142B-4EA4-8732-13BE68F7B28D}" type="presOf" srcId="{5EA87565-7961-461B-BCB3-E5A3E31CAC7A}" destId="{79D71EC4-74CE-4FDF-B15D-EA62C82E0236}" srcOrd="0" destOrd="0" presId="urn:microsoft.com/office/officeart/2005/8/layout/hProcess9"/>
    <dgm:cxn modelId="{C8815D61-ED3E-4A4B-BD20-A30D994BBD0F}" type="presOf" srcId="{B85821AE-9DA9-4757-9F5D-87C3FC69B2DD}" destId="{9ABFD86C-7FDF-4D0B-B2FA-A00145766F1D}" srcOrd="0" destOrd="0" presId="urn:microsoft.com/office/officeart/2005/8/layout/hProcess9"/>
    <dgm:cxn modelId="{7898CE77-3137-4705-B60F-67814A8F3E96}" type="presOf" srcId="{A4C3B66F-2BD8-4566-ACC0-B3E85F98C89D}" destId="{23EC5483-37CB-40E8-A759-4C5888EEAAA8}" srcOrd="0" destOrd="0" presId="urn:microsoft.com/office/officeart/2005/8/layout/hProcess9"/>
    <dgm:cxn modelId="{F824D879-4595-45E7-A5AC-82A7C444DD3E}" type="presOf" srcId="{385C9570-D4E8-460C-A3CF-687AD8F006C0}" destId="{6E7EC490-3801-4755-935D-DFB6401C476F}" srcOrd="0" destOrd="0" presId="urn:microsoft.com/office/officeart/2005/8/layout/hProcess9"/>
    <dgm:cxn modelId="{B12D85CE-6360-4AB3-8AB5-26A357E6DD29}" srcId="{B85821AE-9DA9-4757-9F5D-87C3FC69B2DD}" destId="{5EA87565-7961-461B-BCB3-E5A3E31CAC7A}" srcOrd="0" destOrd="0" parTransId="{21EF40B1-A5F3-4F24-9862-32E8639D7B3D}" sibTransId="{F769B57E-C2CC-46EF-BD46-643BDDCEAB32}"/>
    <dgm:cxn modelId="{0B3BF3FB-6791-4983-A2D5-C842B27E9127}" srcId="{B85821AE-9DA9-4757-9F5D-87C3FC69B2DD}" destId="{385C9570-D4E8-460C-A3CF-687AD8F006C0}" srcOrd="2" destOrd="0" parTransId="{7D2B0954-4DC4-4E5B-8581-2879AC42F4C5}" sibTransId="{2773A9F1-0819-464C-8EF8-CE94CCEE92A4}"/>
    <dgm:cxn modelId="{DC59A2FD-DF0F-4AA0-8028-77BBB73C3608}" srcId="{B85821AE-9DA9-4757-9F5D-87C3FC69B2DD}" destId="{A4C3B66F-2BD8-4566-ACC0-B3E85F98C89D}" srcOrd="1" destOrd="0" parTransId="{7781FC8C-BBF1-4EFF-ADB6-7B65D53B4C05}" sibTransId="{1C329186-11F2-4308-9F54-C4006EC6CD71}"/>
    <dgm:cxn modelId="{D9B38B96-A26F-4313-84B2-3704D688523B}" type="presParOf" srcId="{9ABFD86C-7FDF-4D0B-B2FA-A00145766F1D}" destId="{35EBC00F-717E-4B0E-AFFC-B9CCB35DBA1B}" srcOrd="0" destOrd="0" presId="urn:microsoft.com/office/officeart/2005/8/layout/hProcess9"/>
    <dgm:cxn modelId="{94761B2E-F5C8-4AF5-8686-4831D4AF5282}" type="presParOf" srcId="{9ABFD86C-7FDF-4D0B-B2FA-A00145766F1D}" destId="{B6FA8736-ED6C-4607-9350-76B86117ACB9}" srcOrd="1" destOrd="0" presId="urn:microsoft.com/office/officeart/2005/8/layout/hProcess9"/>
    <dgm:cxn modelId="{31137D35-9297-4409-B8FF-D9EEAB27BF84}" type="presParOf" srcId="{B6FA8736-ED6C-4607-9350-76B86117ACB9}" destId="{79D71EC4-74CE-4FDF-B15D-EA62C82E0236}" srcOrd="0" destOrd="0" presId="urn:microsoft.com/office/officeart/2005/8/layout/hProcess9"/>
    <dgm:cxn modelId="{BB114CA7-369A-4070-8260-BBF077CA3451}" type="presParOf" srcId="{B6FA8736-ED6C-4607-9350-76B86117ACB9}" destId="{F3FD10B0-0B8C-4FE4-8FDA-99977CA4BB66}" srcOrd="1" destOrd="0" presId="urn:microsoft.com/office/officeart/2005/8/layout/hProcess9"/>
    <dgm:cxn modelId="{463457F9-4D73-43D6-BD7E-3172F1876B99}" type="presParOf" srcId="{B6FA8736-ED6C-4607-9350-76B86117ACB9}" destId="{23EC5483-37CB-40E8-A759-4C5888EEAAA8}" srcOrd="2" destOrd="0" presId="urn:microsoft.com/office/officeart/2005/8/layout/hProcess9"/>
    <dgm:cxn modelId="{4767F1BD-903B-44AF-8292-906070A4FA76}" type="presParOf" srcId="{B6FA8736-ED6C-4607-9350-76B86117ACB9}" destId="{502D88FC-8C0D-427B-8915-D401CCAE7BE6}" srcOrd="3" destOrd="0" presId="urn:microsoft.com/office/officeart/2005/8/layout/hProcess9"/>
    <dgm:cxn modelId="{1125735E-3C6B-416A-9C4A-015280EE4EC2}" type="presParOf" srcId="{B6FA8736-ED6C-4607-9350-76B86117ACB9}" destId="{6E7EC490-3801-4755-935D-DFB6401C47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C00F-717E-4B0E-AFFC-B9CCB35DBA1B}">
      <dsp:nvSpPr>
        <dsp:cNvPr id="0" name=""/>
        <dsp:cNvSpPr/>
      </dsp:nvSpPr>
      <dsp:spPr>
        <a:xfrm>
          <a:off x="637380" y="0"/>
          <a:ext cx="7223649" cy="1774360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EAE97-1C8B-4AD2-A1E0-99305F9A398E}">
      <dsp:nvSpPr>
        <dsp:cNvPr id="0" name=""/>
        <dsp:cNvSpPr/>
      </dsp:nvSpPr>
      <dsp:spPr>
        <a:xfrm>
          <a:off x="3734" y="532307"/>
          <a:ext cx="1632873" cy="70974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Ingresa opción </a:t>
          </a:r>
          <a:r>
            <a:rPr lang="es-ES" sz="1200" b="1" kern="1200" dirty="0"/>
            <a:t>habilitación</a:t>
          </a:r>
          <a:r>
            <a:rPr lang="es-ES" sz="1200" kern="1200" dirty="0"/>
            <a:t> en Agencia Virtual SAT</a:t>
          </a:r>
          <a:endParaRPr lang="es-GT" sz="1200" kern="1200" dirty="0"/>
        </a:p>
      </dsp:txBody>
      <dsp:txXfrm>
        <a:off x="38381" y="566954"/>
        <a:ext cx="1563579" cy="640450"/>
      </dsp:txXfrm>
    </dsp:sp>
    <dsp:sp modelId="{7731B3E8-AD79-4C38-844D-365225A5EEB0}">
      <dsp:nvSpPr>
        <dsp:cNvPr id="0" name=""/>
        <dsp:cNvSpPr/>
      </dsp:nvSpPr>
      <dsp:spPr>
        <a:xfrm>
          <a:off x="1718251" y="532307"/>
          <a:ext cx="1632873" cy="70974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Sistema valida </a:t>
          </a:r>
          <a:r>
            <a:rPr lang="es-ES" sz="1200" b="1" kern="1200" dirty="0"/>
            <a:t>requisitos</a:t>
          </a:r>
          <a:endParaRPr lang="es-GT" sz="1200" b="1" kern="1200" dirty="0"/>
        </a:p>
      </dsp:txBody>
      <dsp:txXfrm>
        <a:off x="1752898" y="566954"/>
        <a:ext cx="1563579" cy="640450"/>
      </dsp:txXfrm>
    </dsp:sp>
    <dsp:sp modelId="{79D71EC4-74CE-4FDF-B15D-EA62C82E0236}">
      <dsp:nvSpPr>
        <dsp:cNvPr id="0" name=""/>
        <dsp:cNvSpPr/>
      </dsp:nvSpPr>
      <dsp:spPr>
        <a:xfrm>
          <a:off x="3432768" y="532307"/>
          <a:ext cx="1632873" cy="70974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Asigna </a:t>
          </a:r>
          <a:r>
            <a:rPr lang="es-ES" sz="1200" b="1" kern="1200" dirty="0"/>
            <a:t>contraseña</a:t>
          </a:r>
          <a:r>
            <a:rPr lang="es-ES" sz="1200" kern="1200" dirty="0"/>
            <a:t> asociada a </a:t>
          </a:r>
          <a:r>
            <a:rPr lang="es-ES" sz="1200" kern="1200"/>
            <a:t>firma electrónica</a:t>
          </a:r>
          <a:endParaRPr lang="es-GT" sz="1200" kern="1200" dirty="0"/>
        </a:p>
      </dsp:txBody>
      <dsp:txXfrm>
        <a:off x="3467415" y="566954"/>
        <a:ext cx="1563579" cy="640450"/>
      </dsp:txXfrm>
    </dsp:sp>
    <dsp:sp modelId="{23EC5483-37CB-40E8-A759-4C5888EEAAA8}">
      <dsp:nvSpPr>
        <dsp:cNvPr id="0" name=""/>
        <dsp:cNvSpPr/>
      </dsp:nvSpPr>
      <dsp:spPr>
        <a:xfrm>
          <a:off x="5147285" y="532307"/>
          <a:ext cx="1632873" cy="70974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Acepta</a:t>
          </a:r>
          <a:r>
            <a:rPr lang="es-ES" sz="1200" kern="1200" dirty="0"/>
            <a:t> términos y condiciones de uso</a:t>
          </a:r>
          <a:endParaRPr lang="es-GT" sz="1200" kern="1200" dirty="0"/>
        </a:p>
      </dsp:txBody>
      <dsp:txXfrm>
        <a:off x="5181932" y="566954"/>
        <a:ext cx="1563579" cy="640450"/>
      </dsp:txXfrm>
    </dsp:sp>
    <dsp:sp modelId="{6E7EC490-3801-4755-935D-DFB6401C476F}">
      <dsp:nvSpPr>
        <dsp:cNvPr id="0" name=""/>
        <dsp:cNvSpPr/>
      </dsp:nvSpPr>
      <dsp:spPr>
        <a:xfrm>
          <a:off x="6861802" y="362210"/>
          <a:ext cx="1632873" cy="104993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/>
            <a:t>Inicia emisión de DTE por medio </a:t>
          </a:r>
          <a:r>
            <a:rPr lang="es-ES" sz="1400" b="1" kern="1200" dirty="0"/>
            <a:t>Aplicativo gratuito FEL  </a:t>
          </a:r>
          <a:endParaRPr lang="es-GT" sz="1200" b="1" kern="1200" dirty="0"/>
        </a:p>
      </dsp:txBody>
      <dsp:txXfrm>
        <a:off x="6913056" y="413464"/>
        <a:ext cx="1530365" cy="947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C00F-717E-4B0E-AFFC-B9CCB35DBA1B}">
      <dsp:nvSpPr>
        <dsp:cNvPr id="0" name=""/>
        <dsp:cNvSpPr/>
      </dsp:nvSpPr>
      <dsp:spPr>
        <a:xfrm>
          <a:off x="374146" y="0"/>
          <a:ext cx="4240327" cy="1511533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1EC4-74CE-4FDF-B15D-EA62C82E0236}">
      <dsp:nvSpPr>
        <dsp:cNvPr id="0" name=""/>
        <dsp:cNvSpPr/>
      </dsp:nvSpPr>
      <dsp:spPr>
        <a:xfrm>
          <a:off x="1424" y="453459"/>
          <a:ext cx="1459045" cy="6046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Acredita</a:t>
          </a:r>
          <a:r>
            <a:rPr lang="es-ES" sz="1200" kern="1200" dirty="0"/>
            <a:t> al o los Certificadores</a:t>
          </a:r>
          <a:endParaRPr lang="es-GT" sz="1200" kern="1200" dirty="0"/>
        </a:p>
      </dsp:txBody>
      <dsp:txXfrm>
        <a:off x="30939" y="482974"/>
        <a:ext cx="1400015" cy="545583"/>
      </dsp:txXfrm>
    </dsp:sp>
    <dsp:sp modelId="{23EC5483-37CB-40E8-A759-4C5888EEAAA8}">
      <dsp:nvSpPr>
        <dsp:cNvPr id="0" name=""/>
        <dsp:cNvSpPr/>
      </dsp:nvSpPr>
      <dsp:spPr>
        <a:xfrm>
          <a:off x="1649734" y="453459"/>
          <a:ext cx="1459045" cy="6046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Descarga </a:t>
          </a:r>
          <a:r>
            <a:rPr lang="es-ES" sz="1200" b="1" kern="1200" dirty="0"/>
            <a:t>firma electrónica </a:t>
          </a:r>
          <a:r>
            <a:rPr lang="es-ES" sz="1200" kern="1200" dirty="0"/>
            <a:t>(uso en software)</a:t>
          </a:r>
          <a:endParaRPr lang="es-GT" sz="1200" kern="1200" dirty="0"/>
        </a:p>
      </dsp:txBody>
      <dsp:txXfrm>
        <a:off x="1679249" y="482974"/>
        <a:ext cx="1400015" cy="545583"/>
      </dsp:txXfrm>
    </dsp:sp>
    <dsp:sp modelId="{6E7EC490-3801-4755-935D-DFB6401C476F}">
      <dsp:nvSpPr>
        <dsp:cNvPr id="0" name=""/>
        <dsp:cNvSpPr/>
      </dsp:nvSpPr>
      <dsp:spPr>
        <a:xfrm>
          <a:off x="3299469" y="195876"/>
          <a:ext cx="1689151" cy="111977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/>
            <a:t>Inicia emisión de DTE por medio de </a:t>
          </a:r>
          <a:r>
            <a:rPr lang="es-ES" sz="1600" b="1" kern="1200" dirty="0"/>
            <a:t>Certificadores</a:t>
          </a:r>
          <a:endParaRPr lang="es-GT" sz="1200" b="1" kern="1200" dirty="0"/>
        </a:p>
      </dsp:txBody>
      <dsp:txXfrm>
        <a:off x="3354132" y="250539"/>
        <a:ext cx="1579825" cy="1010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D117-F646-3F42-B492-8359918D6682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A972F-B52E-5649-818C-696308B406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54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E8586-A00D-F14F-B979-2278F72E9F97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564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E90C6-6BFD-1A44-BEF2-F3C802D5BD1F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4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36A4-CD5E-0C45-BE83-242C8B4A6ADA}" type="datetimeFigureOut">
              <a:rPr lang="es-ES_tradnl" smtClean="0"/>
              <a:pPr/>
              <a:t>24/02/2020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0694-C321-E240-84BF-32004C7EAD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jpg"/><Relationship Id="rId4" Type="http://schemas.openxmlformats.org/officeDocument/2006/relationships/image" Target="../media/image35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196215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rgbClr val="205C9F"/>
                </a:solidFill>
                <a:latin typeface="Arial"/>
                <a:cs typeface="Arial"/>
              </a:rPr>
              <a:t>T</a:t>
            </a:r>
            <a:r>
              <a:rPr lang="en-US" sz="2200" b="1" dirty="0" err="1">
                <a:solidFill>
                  <a:srgbClr val="205C9F"/>
                </a:solidFill>
                <a:latin typeface="Arial"/>
                <a:cs typeface="Arial"/>
              </a:rPr>
              <a:t>í</a:t>
            </a:r>
            <a:r>
              <a:rPr lang="es-ES_tradnl" sz="2200" b="1" dirty="0" err="1">
                <a:solidFill>
                  <a:srgbClr val="205C9F"/>
                </a:solidFill>
                <a:latin typeface="Arial"/>
                <a:cs typeface="Arial"/>
              </a:rPr>
              <a:t>tulo</a:t>
            </a:r>
            <a:r>
              <a:rPr lang="es-ES_tradnl" sz="2200" b="1" dirty="0">
                <a:solidFill>
                  <a:srgbClr val="205C9F"/>
                </a:solidFill>
                <a:latin typeface="Arial"/>
                <a:cs typeface="Arial"/>
              </a:rPr>
              <a:t> presentación</a:t>
            </a:r>
          </a:p>
        </p:txBody>
      </p:sp>
      <p:pic>
        <p:nvPicPr>
          <p:cNvPr id="6" name="Picture 5" descr="Plantillas SATMesa de trabajo 6 copia 13@2x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FDF504-A333-EF4E-B6E1-096388A8F3BC}"/>
              </a:ext>
            </a:extLst>
          </p:cNvPr>
          <p:cNvSpPr txBox="1">
            <a:spLocks/>
          </p:cNvSpPr>
          <p:nvPr/>
        </p:nvSpPr>
        <p:spPr>
          <a:xfrm>
            <a:off x="1258820" y="1570024"/>
            <a:ext cx="7420941" cy="453844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7"/>
              </a:lnSpc>
              <a:spcAft>
                <a:spcPts val="896"/>
              </a:spcAft>
              <a:defRPr/>
            </a:pPr>
            <a:r>
              <a:rPr lang="es-ES" sz="2800" b="1" dirty="0">
                <a:solidFill>
                  <a:srgbClr val="03537E"/>
                </a:solidFill>
                <a:ea typeface="Arial" charset="0"/>
                <a:cs typeface="Arial Black"/>
              </a:rPr>
              <a:t>Factura Electrónica en Línea</a:t>
            </a:r>
            <a:endParaRPr lang="es-ES_tradnl" sz="2800" b="1" dirty="0">
              <a:solidFill>
                <a:srgbClr val="03537E"/>
              </a:solidFill>
              <a:ea typeface="Arial" charset="0"/>
              <a:cs typeface="Arial Black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C31104-2C43-6646-B284-B25BCD4EF2A4}"/>
              </a:ext>
            </a:extLst>
          </p:cNvPr>
          <p:cNvSpPr txBox="1">
            <a:spLocks/>
          </p:cNvSpPr>
          <p:nvPr/>
        </p:nvSpPr>
        <p:spPr>
          <a:xfrm>
            <a:off x="1302965" y="2170260"/>
            <a:ext cx="7420941" cy="614903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14"/>
              </a:lnSpc>
              <a:defRPr/>
            </a:pPr>
            <a:r>
              <a:rPr lang="es-ES" sz="1600" dirty="0">
                <a:solidFill>
                  <a:srgbClr val="03537E"/>
                </a:solidFill>
                <a:latin typeface="+mn-lt"/>
                <a:ea typeface="Arial" charset="0"/>
                <a:cs typeface="Calibri" pitchFamily="34" charset="0"/>
              </a:rPr>
              <a:t>Acuerdo de Directorio (SAT 13-2018)</a:t>
            </a:r>
          </a:p>
          <a:p>
            <a:pPr>
              <a:lnSpc>
                <a:spcPts val="1314"/>
              </a:lnSpc>
              <a:defRPr/>
            </a:pPr>
            <a:r>
              <a:rPr lang="es-ES" sz="1600" dirty="0">
                <a:solidFill>
                  <a:srgbClr val="03537E"/>
                </a:solidFill>
                <a:latin typeface="+mn-lt"/>
                <a:ea typeface="Arial" charset="0"/>
                <a:cs typeface="Calibri" pitchFamily="34" charset="0"/>
              </a:rPr>
              <a:t>Vigente a partir de mayo 2018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0DEA73-D5C0-8B48-A951-C1D05AC7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16380" r="20601" b="26921"/>
          <a:stretch/>
        </p:blipFill>
        <p:spPr>
          <a:xfrm>
            <a:off x="7236296" y="171105"/>
            <a:ext cx="1706242" cy="1112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1" y="181720"/>
            <a:ext cx="5167178" cy="227622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GT" sz="20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Identificación de los DTE</a:t>
            </a:r>
            <a:endParaRPr lang="es-ES_tradnl" sz="2000" b="1" spc="-112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16274" y="653264"/>
            <a:ext cx="8790148" cy="4230808"/>
          </a:xfrm>
          <a:prstGeom prst="rect">
            <a:avLst/>
          </a:prstGeom>
        </p:spPr>
        <p:txBody>
          <a:bodyPr vert="horz" lIns="68287" tIns="34143" rIns="68287" bIns="3414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568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GT" sz="1792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autorización</a:t>
            </a:r>
          </a:p>
          <a:p>
            <a:pPr lvl="1" algn="just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automática al momento de la certificación</a:t>
            </a:r>
          </a:p>
          <a:p>
            <a:pPr lvl="1" algn="just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de un identificador único (UUID)</a:t>
            </a:r>
          </a:p>
          <a:p>
            <a:pPr lvl="1" algn="just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naturaleza no resulta en un número correlativo</a:t>
            </a:r>
          </a:p>
          <a:p>
            <a:pPr marL="341432" lvl="1" indent="0" algn="just">
              <a:buNone/>
            </a:pPr>
            <a:endParaRPr lang="es-GT" sz="672" dirty="0">
              <a:solidFill>
                <a:srgbClr val="035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432" lvl="1" indent="0" algn="just">
              <a:buNone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Ejemplo:  </a:t>
            </a:r>
            <a:r>
              <a:rPr lang="es-GT" sz="149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dbb51ae2</a:t>
            </a:r>
            <a:r>
              <a:rPr lang="es-GT" sz="1494" b="1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GT" sz="1494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3a62-4437</a:t>
            </a:r>
            <a:r>
              <a:rPr lang="es-GT" sz="1494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-b8</a:t>
            </a:r>
            <a:r>
              <a:rPr lang="es-GT" sz="1494" b="1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e9-42ecfb761156</a:t>
            </a:r>
          </a:p>
          <a:p>
            <a:pPr marL="341432" lvl="1" indent="0" algn="just">
              <a:buNone/>
            </a:pPr>
            <a:endParaRPr lang="es-GT" sz="896" b="1" dirty="0">
              <a:solidFill>
                <a:srgbClr val="035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792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Serie</a:t>
            </a:r>
          </a:p>
          <a:p>
            <a:pPr marL="341437" lvl="1" indent="0">
              <a:buNone/>
            </a:pPr>
            <a:r>
              <a:rPr lang="es-GT" sz="1568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8 dígitos hexadecimales del número de autorización</a:t>
            </a:r>
          </a:p>
          <a:p>
            <a:pPr lvl="1"/>
            <a:endParaRPr lang="es-GT" sz="149" dirty="0">
              <a:solidFill>
                <a:srgbClr val="035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432" lvl="1" indent="0">
              <a:buNone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Ejemplo</a:t>
            </a:r>
            <a:r>
              <a:rPr lang="es-GT" sz="149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GT" sz="149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dbb51ae2</a:t>
            </a:r>
          </a:p>
          <a:p>
            <a:pPr marL="341432" lvl="1" indent="0">
              <a:buNone/>
            </a:pPr>
            <a:endParaRPr lang="es-GT" sz="896" b="1" dirty="0">
              <a:solidFill>
                <a:srgbClr val="035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792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Número</a:t>
            </a:r>
          </a:p>
          <a:p>
            <a:pPr marL="341437" lvl="1" indent="0">
              <a:buNone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Equivalente en números decimales, a partir de la posición 9 hasta la </a:t>
            </a:r>
          </a:p>
          <a:p>
            <a:pPr marL="341437" lvl="1" indent="0">
              <a:buNone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posición 16 (del número de autorización, excluyendo los guiones “-“)</a:t>
            </a:r>
          </a:p>
          <a:p>
            <a:pPr marL="341437" lvl="1" indent="0">
              <a:buNone/>
            </a:pPr>
            <a:endParaRPr lang="es-GT" sz="597" dirty="0">
              <a:solidFill>
                <a:srgbClr val="035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432" lvl="1" indent="0">
              <a:buNone/>
            </a:pPr>
            <a:r>
              <a:rPr lang="es-GT" sz="1494" dirty="0">
                <a:solidFill>
                  <a:srgbClr val="035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Ejemplo:  </a:t>
            </a:r>
            <a:r>
              <a:rPr lang="es-GT" sz="1494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979518519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D6A609-7321-4F54-836C-7B9907A5B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686"/>
          <a:stretch/>
        </p:blipFill>
        <p:spPr>
          <a:xfrm rot="21169044">
            <a:off x="6320382" y="789677"/>
            <a:ext cx="2373556" cy="3051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B81965-0040-48D9-A081-8F9952DE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866" t="11230" r="454" b="79226"/>
          <a:stretch/>
        </p:blipFill>
        <p:spPr>
          <a:xfrm rot="20664785">
            <a:off x="5755811" y="1535256"/>
            <a:ext cx="2375781" cy="6149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Llamada con línea 2"/>
          <p:cNvSpPr/>
          <p:nvPr/>
        </p:nvSpPr>
        <p:spPr>
          <a:xfrm rot="9846333">
            <a:off x="5715789" y="1520539"/>
            <a:ext cx="2415370" cy="624625"/>
          </a:xfrm>
          <a:prstGeom prst="borderCallout2">
            <a:avLst>
              <a:gd name="adj1" fmla="val 18043"/>
              <a:gd name="adj2" fmla="val -1155"/>
              <a:gd name="adj3" fmla="val 18750"/>
              <a:gd name="adj4" fmla="val -16667"/>
              <a:gd name="adj5" fmla="val 88800"/>
              <a:gd name="adj6" fmla="val -15913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44"/>
          </a:p>
        </p:txBody>
      </p:sp>
    </p:spTree>
    <p:extLst>
      <p:ext uri="{BB962C8B-B14F-4D97-AF65-F5344CB8AC3E}">
        <p14:creationId xmlns:p14="http://schemas.microsoft.com/office/powerpoint/2010/main" val="119805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5EBD95-510C-423C-9234-C6BD064CA5F9}"/>
              </a:ext>
            </a:extLst>
          </p:cNvPr>
          <p:cNvSpPr txBox="1">
            <a:spLocks/>
          </p:cNvSpPr>
          <p:nvPr/>
        </p:nvSpPr>
        <p:spPr>
          <a:xfrm>
            <a:off x="172704" y="182687"/>
            <a:ext cx="4774369" cy="227622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2000" b="1" dirty="0">
                <a:solidFill>
                  <a:schemeClr val="bg1"/>
                </a:solidFill>
                <a:latin typeface="Arial Black"/>
              </a:rPr>
              <a:t>Representación gráfica del DTE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820E9A0C-872E-4B88-A457-76339AA0E86A}"/>
              </a:ext>
            </a:extLst>
          </p:cNvPr>
          <p:cNvSpPr txBox="1">
            <a:spLocks/>
          </p:cNvSpPr>
          <p:nvPr/>
        </p:nvSpPr>
        <p:spPr>
          <a:xfrm>
            <a:off x="460736" y="4722748"/>
            <a:ext cx="3463192" cy="268875"/>
          </a:xfrm>
          <a:prstGeom prst="round1Rect">
            <a:avLst/>
          </a:prstGeom>
        </p:spPr>
        <p:txBody>
          <a:bodyPr vert="horz" lIns="68287" tIns="34143" rIns="68287" bIns="3414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97"/>
              </a:spcBef>
              <a:buNone/>
            </a:pPr>
            <a:r>
              <a:rPr lang="es-ES" sz="896" dirty="0">
                <a:solidFill>
                  <a:srgbClr val="03537E"/>
                </a:solidFill>
              </a:rPr>
              <a:t>*Documento emitido desde el aplicativo FEL de la Agencia Virtual SAT.</a:t>
            </a:r>
          </a:p>
          <a:p>
            <a:pPr indent="0">
              <a:spcBef>
                <a:spcPts val="0"/>
              </a:spcBef>
              <a:buNone/>
            </a:pPr>
            <a:endParaRPr lang="es-GT" sz="1344" b="1" dirty="0">
              <a:solidFill>
                <a:srgbClr val="03537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5A88F0-5041-4198-813E-4840C6E560FC}"/>
              </a:ext>
            </a:extLst>
          </p:cNvPr>
          <p:cNvSpPr/>
          <p:nvPr/>
        </p:nvSpPr>
        <p:spPr>
          <a:xfrm>
            <a:off x="6156176" y="966253"/>
            <a:ext cx="2815120" cy="328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 “Documento Tributario Electrónico”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documento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del emisor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del receptor (comprador)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de la autorización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los bienes y servicios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Frases 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Complementos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del Certificador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GT" sz="10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Código QR</a:t>
            </a:r>
            <a:endParaRPr lang="es-GT" sz="1000" b="1" kern="0" dirty="0">
              <a:solidFill>
                <a:schemeClr val="accent5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F737F5-8682-4738-9137-309C8202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3518"/>
            <a:ext cx="5699923" cy="42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5"/>
          <p:cNvSpPr txBox="1"/>
          <p:nvPr/>
        </p:nvSpPr>
        <p:spPr>
          <a:xfrm>
            <a:off x="116013" y="22975"/>
            <a:ext cx="7387141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91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Verificador público de facturas (portal SAT)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962AC06-90AB-4397-8F83-63C4D8B64DBA}"/>
              </a:ext>
            </a:extLst>
          </p:cNvPr>
          <p:cNvSpPr txBox="1">
            <a:spLocks/>
          </p:cNvSpPr>
          <p:nvPr/>
        </p:nvSpPr>
        <p:spPr>
          <a:xfrm>
            <a:off x="291073" y="771550"/>
            <a:ext cx="3036462" cy="268875"/>
          </a:xfrm>
          <a:prstGeom prst="rect">
            <a:avLst/>
          </a:prstGeom>
        </p:spPr>
        <p:txBody>
          <a:bodyPr vert="horz" lIns="68287" tIns="34143" rIns="68287" bIns="3414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792" b="1" dirty="0">
                <a:solidFill>
                  <a:schemeClr val="tx2">
                    <a:lumMod val="75000"/>
                  </a:schemeClr>
                </a:solidFill>
              </a:rPr>
              <a:t>Facturas electrónicas FEL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2AD759-2697-405B-B739-F2764492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3203"/>
            <a:ext cx="3245920" cy="29207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19DEEE-4DCD-48BC-8CE9-864BC244A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10" y="1040425"/>
            <a:ext cx="5279678" cy="28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504" y="45340"/>
            <a:ext cx="7438664" cy="510186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GT" sz="20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Modalidades de incorporación de emisores</a:t>
            </a:r>
            <a:endParaRPr lang="es-ES_tradnl" sz="2000" b="1" spc="-112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" y="1563638"/>
            <a:ext cx="1584176" cy="1584176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4F33E8-BDCB-4120-A412-7E7D42DC5CAB}"/>
              </a:ext>
            </a:extLst>
          </p:cNvPr>
          <p:cNvSpPr/>
          <p:nvPr/>
        </p:nvSpPr>
        <p:spPr>
          <a:xfrm>
            <a:off x="-40075" y="523154"/>
            <a:ext cx="7066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Incorporados de oficio (obligados por disposición administrativa)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5A98F5-D10E-428F-8BD0-44D53FEBF95F}"/>
              </a:ext>
            </a:extLst>
          </p:cNvPr>
          <p:cNvSpPr/>
          <p:nvPr/>
        </p:nvSpPr>
        <p:spPr>
          <a:xfrm>
            <a:off x="1715471" y="925631"/>
            <a:ext cx="6816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400" b="1" dirty="0">
                <a:solidFill>
                  <a:srgbClr val="1B3B6C"/>
                </a:solidFill>
              </a:rPr>
              <a:t>Condiciones para operar en FEL: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Cumplir con los requisitos de habilitación (art. 36 Reglamento IVA y art. 13 del Acuerdo de Directorio No. 13-2018 FEL) e iniciar con la emisión de DTE en el plazo indicado en la disposición administrativa (art. 29 “A” Ley del IVA – 3 meses)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Utilizar un sistema electrónico de registro de operaciones (art. 29 “A” Ley del IVA ). La SAT pondrá a disposición de forma paulatina las herramientas para el efecto, las cuales se darán a conocer a los contribuyentes oportunamente.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Dejar de utilizar sus otras autorizaciones de documentos en el plazo indicado en la disposición administrativa, anular y guardar la existencia por el período de prescripción C.T. (art. 15 A.G. 222-2019 y art. 11 Acuerdo de Directorio No. 13-2018 FEL)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Utilizar el servicio gratuito de emisión FEL de la SAT o contratar los servicios de un Certificador autorizado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Resguardar por el período de prescripción del C.T. los archivos electrónicos de los DTE.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Cumplir con las obligaciones tributarias de acuerdo a la legislación vigente, así como con la normativa del Régimen FEL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1400" dirty="0">
              <a:solidFill>
                <a:srgbClr val="1B3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504" y="45340"/>
            <a:ext cx="7438664" cy="510186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GT" sz="20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Modalidades de incorporación de emisores</a:t>
            </a:r>
            <a:endParaRPr lang="es-ES_tradnl" sz="2000" b="1" spc="-112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4F33E8-BDCB-4120-A412-7E7D42DC5CAB}"/>
              </a:ext>
            </a:extLst>
          </p:cNvPr>
          <p:cNvSpPr/>
          <p:nvPr/>
        </p:nvSpPr>
        <p:spPr>
          <a:xfrm>
            <a:off x="735901" y="515345"/>
            <a:ext cx="37621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Incorporados de forma voluntaria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5A98F5-D10E-428F-8BD0-44D53FEBF95F}"/>
              </a:ext>
            </a:extLst>
          </p:cNvPr>
          <p:cNvSpPr/>
          <p:nvPr/>
        </p:nvSpPr>
        <p:spPr>
          <a:xfrm>
            <a:off x="1715471" y="925631"/>
            <a:ext cx="6816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400" b="1" dirty="0">
                <a:solidFill>
                  <a:srgbClr val="1B3B6C"/>
                </a:solidFill>
              </a:rPr>
              <a:t>Condiciones para operar en FEL: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Cumplir con los requisitos de habilitación al Régimen FEL (art. 36 Reglamento IVA y art. 13 del Acuerdo de Directorio No. 13-2018 FEL) e iniciar con la emisión de DTE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Utilizar un sistema electrónico de registro de operaciones (art. 29 “A” Ley del IVA ). La SAT pondrá a disposición a disposición de forma paulatina las herramientas para el efecto, las cuales se darán a conocer a los contribuyentes oportunamente.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Dejar de utilizar sus otras autorizaciones de documentos en el plazo de 6 meses a partir de su habilitación, anular y guardar la existencia por el período de prescripción C.T. (art. 15 A.G. 222-2019 y art. 12 Acuerdo de Directorio No. 13-2018 FEL)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Utilizar el servicio gratuito de emisión FEL de la SAT o contratar los servicios de un Certificador autorizado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Resguardar por el período de prescripción del C.T. los archivos electrónicos de los DTE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Cumplir con las obligaciones tributarias de acuerdo a la legislación vigente, así como con la normativa del Régimen FEL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1400" dirty="0">
              <a:solidFill>
                <a:srgbClr val="1B3B6C"/>
              </a:solidFill>
            </a:endParaRPr>
          </a:p>
        </p:txBody>
      </p:sp>
      <p:pic>
        <p:nvPicPr>
          <p:cNvPr id="8" name="Google Shape;234;p33">
            <a:extLst>
              <a:ext uri="{FF2B5EF4-FFF2-40B4-BE49-F238E27FC236}">
                <a16:creationId xmlns:a16="http://schemas.microsoft.com/office/drawing/2014/main" id="{5A48268B-27C4-4F92-8D48-614EC6540A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7134" t="36855" r="22060" b="18128"/>
          <a:stretch/>
        </p:blipFill>
        <p:spPr>
          <a:xfrm>
            <a:off x="33823" y="1707654"/>
            <a:ext cx="1404156" cy="1425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6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2" y="45340"/>
            <a:ext cx="7438664" cy="510186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GT" sz="20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Contribuyentes incorporados en FEL 2018-2020</a:t>
            </a:r>
            <a:endParaRPr lang="es-ES_tradnl" sz="2000" b="1" spc="-112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6" y="555526"/>
            <a:ext cx="1584176" cy="1584176"/>
          </a:xfrm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98756FC1-AE52-4253-B556-D712EC1EC912}"/>
              </a:ext>
            </a:extLst>
          </p:cNvPr>
          <p:cNvSpPr txBox="1">
            <a:spLocks/>
          </p:cNvSpPr>
          <p:nvPr/>
        </p:nvSpPr>
        <p:spPr>
          <a:xfrm>
            <a:off x="505290" y="4286282"/>
            <a:ext cx="8027149" cy="307777"/>
          </a:xfrm>
          <a:prstGeom prst="round1Rect">
            <a:avLst/>
          </a:prstGeom>
        </p:spPr>
        <p:txBody>
          <a:bodyPr vert="horz" lIns="68287" tIns="34143" rIns="68287" bIns="3414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97"/>
              </a:spcBef>
              <a:buNone/>
            </a:pPr>
            <a:r>
              <a:rPr lang="es-ES" sz="1050" b="1" dirty="0">
                <a:solidFill>
                  <a:schemeClr val="accent4">
                    <a:lumMod val="75000"/>
                  </a:schemeClr>
                </a:solidFill>
              </a:rPr>
              <a:t>* Inactivación documentos en papel     * Restricción solicitud nuevos documentos en papel     *  FEL único medio de emisión de documentos</a:t>
            </a:r>
          </a:p>
          <a:p>
            <a:pPr marL="0" indent="0" algn="ctr">
              <a:spcBef>
                <a:spcPts val="597"/>
              </a:spcBef>
              <a:buNone/>
            </a:pPr>
            <a:endParaRPr lang="es-ES" sz="1050" b="1" dirty="0">
              <a:solidFill>
                <a:schemeClr val="accent4">
                  <a:lumMod val="75000"/>
                </a:schemeClr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endParaRPr lang="es-GT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Google Shape;234;p33">
            <a:extLst>
              <a:ext uri="{FF2B5EF4-FFF2-40B4-BE49-F238E27FC236}">
                <a16:creationId xmlns:a16="http://schemas.microsoft.com/office/drawing/2014/main" id="{F6794FED-AE42-40CA-B803-6BF932F265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134" t="36855" r="22060" b="18128"/>
          <a:stretch/>
        </p:blipFill>
        <p:spPr>
          <a:xfrm>
            <a:off x="698166" y="2565198"/>
            <a:ext cx="1404156" cy="1425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4F33E8-BDCB-4120-A412-7E7D42DC5CAB}"/>
              </a:ext>
            </a:extLst>
          </p:cNvPr>
          <p:cNvSpPr/>
          <p:nvPr/>
        </p:nvSpPr>
        <p:spPr>
          <a:xfrm>
            <a:off x="2334518" y="460614"/>
            <a:ext cx="45429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oficio (por disposición administrativa)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3E79FD2-7D8F-4E1E-B1C5-6F0E3FFED831}"/>
              </a:ext>
            </a:extLst>
          </p:cNvPr>
          <p:cNvSpPr/>
          <p:nvPr/>
        </p:nvSpPr>
        <p:spPr>
          <a:xfrm>
            <a:off x="2436473" y="2761871"/>
            <a:ext cx="23199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forma voluntaria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5A98F5-D10E-428F-8BD0-44D53FEBF95F}"/>
              </a:ext>
            </a:extLst>
          </p:cNvPr>
          <p:cNvSpPr/>
          <p:nvPr/>
        </p:nvSpPr>
        <p:spPr>
          <a:xfrm>
            <a:off x="2436473" y="1011982"/>
            <a:ext cx="43390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Contribuyentes especiales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Proveedores del Estado Resolución SAT 243-2019 (Licitación, cotización, contrato abierto, subasta electrónica inversa)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Proveedores del Estado Resolución SAT 838-2019 (servicios profesionales individuales)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Contribuyentes Grandes Regionales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96F45B-6A4B-4EA0-BAEB-41D46D5E6675}"/>
              </a:ext>
            </a:extLst>
          </p:cNvPr>
          <p:cNvSpPr/>
          <p:nvPr/>
        </p:nvSpPr>
        <p:spPr>
          <a:xfrm>
            <a:off x="2438818" y="3230135"/>
            <a:ext cx="4339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B3B6C"/>
                </a:solidFill>
              </a:rPr>
              <a:t>Para todos los contribuyentes que así lo deseen</a:t>
            </a:r>
          </a:p>
        </p:txBody>
      </p:sp>
    </p:spTree>
    <p:extLst>
      <p:ext uri="{BB962C8B-B14F-4D97-AF65-F5344CB8AC3E}">
        <p14:creationId xmlns:p14="http://schemas.microsoft.com/office/powerpoint/2010/main" val="423417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9789" y="837664"/>
            <a:ext cx="63427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Confiabilidad de la información</a:t>
            </a: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G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Fácil habilitación en la Agencia Virtual de la SAT</a:t>
            </a: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G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Firma electrónica gratuita que brinda certeza en los DTE</a:t>
            </a: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G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Autorización inmediata de cada documento</a:t>
            </a: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G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Consulta y descarga de DTE emitidos/recibidos en la Agencia Virtual, y verificación a través del Portal SAT (consulta pública)</a:t>
            </a: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s-G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6078" indent="-256078">
              <a:spcBef>
                <a:spcPts val="597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chemeClr val="accent5">
                    <a:lumMod val="75000"/>
                  </a:schemeClr>
                </a:solidFill>
              </a:rPr>
              <a:t>Reducción del uso de papel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6960" y="99394"/>
            <a:ext cx="5162394" cy="305659"/>
          </a:xfrm>
        </p:spPr>
        <p:txBody>
          <a:bodyPr>
            <a:noAutofit/>
          </a:bodyPr>
          <a:lstStyle/>
          <a:p>
            <a:pPr algn="l">
              <a:lnSpc>
                <a:spcPts val="1329"/>
              </a:lnSpc>
            </a:pPr>
            <a:r>
              <a:rPr lang="es-GT" sz="20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Beneficios para los contribuyentes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r="23330"/>
          <a:stretch/>
        </p:blipFill>
        <p:spPr bwMode="auto">
          <a:xfrm>
            <a:off x="5191212" y="1739831"/>
            <a:ext cx="1078443" cy="90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r="17272"/>
          <a:stretch/>
        </p:blipFill>
        <p:spPr bwMode="auto">
          <a:xfrm>
            <a:off x="4379530" y="2367580"/>
            <a:ext cx="969004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55" y="3080570"/>
            <a:ext cx="1172423" cy="82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9" b="100000" l="9375" r="96094">
                        <a14:foregroundMark x1="48438" y1="52809" x2="48438" y2="52809"/>
                        <a14:foregroundMark x1="47656" y1="39326" x2="47656" y2="39326"/>
                        <a14:foregroundMark x1="71094" y1="75281" x2="71094" y2="75281"/>
                        <a14:foregroundMark x1="32813" y1="75281" x2="32813" y2="75281"/>
                        <a14:foregroundMark x1="39063" y1="56180" x2="39063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17622" r="20729"/>
          <a:stretch/>
        </p:blipFill>
        <p:spPr bwMode="auto">
          <a:xfrm>
            <a:off x="4686364" y="1201905"/>
            <a:ext cx="667631" cy="6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2154"/>
            <a:ext cx="917455" cy="69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7" y="4058523"/>
            <a:ext cx="770109" cy="5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3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5">
            <a:extLst>
              <a:ext uri="{FF2B5EF4-FFF2-40B4-BE49-F238E27FC236}">
                <a16:creationId xmlns:a16="http://schemas.microsoft.com/office/drawing/2014/main" id="{95CF05DE-C1A4-4AD5-8F74-BE52CEE5F0BB}"/>
              </a:ext>
            </a:extLst>
          </p:cNvPr>
          <p:cNvSpPr txBox="1"/>
          <p:nvPr/>
        </p:nvSpPr>
        <p:spPr>
          <a:xfrm>
            <a:off x="179512" y="-13236"/>
            <a:ext cx="7886700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91" b="1" spc="-112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Resultados de implementación </a:t>
            </a:r>
            <a:endParaRPr lang="en-U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1252E6A-2624-4655-86F3-CDB088393DD5}"/>
              </a:ext>
            </a:extLst>
          </p:cNvPr>
          <p:cNvGraphicFramePr>
            <a:graphicFrameLocks/>
          </p:cNvGraphicFramePr>
          <p:nvPr/>
        </p:nvGraphicFramePr>
        <p:xfrm>
          <a:off x="481012" y="1052512"/>
          <a:ext cx="818197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334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5">
            <a:extLst>
              <a:ext uri="{FF2B5EF4-FFF2-40B4-BE49-F238E27FC236}">
                <a16:creationId xmlns:a16="http://schemas.microsoft.com/office/drawing/2014/main" id="{119E0770-0C0C-4C8F-AEFC-E5113783176D}"/>
              </a:ext>
            </a:extLst>
          </p:cNvPr>
          <p:cNvSpPr txBox="1"/>
          <p:nvPr/>
        </p:nvSpPr>
        <p:spPr>
          <a:xfrm>
            <a:off x="179512" y="-13236"/>
            <a:ext cx="7886700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91" b="1" spc="-112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implementación</a:t>
            </a:r>
            <a:r>
              <a:rPr lang="en-US" dirty="0"/>
              <a:t>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8CF294-CA26-4226-8B13-E5FCE11EF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15089"/>
              </p:ext>
            </p:extLst>
          </p:nvPr>
        </p:nvGraphicFramePr>
        <p:xfrm>
          <a:off x="395536" y="843558"/>
          <a:ext cx="79928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06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96215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rgbClr val="205C9F"/>
                </a:solidFill>
                <a:latin typeface="Arial"/>
                <a:cs typeface="Arial"/>
              </a:rPr>
              <a:t>Gracias</a:t>
            </a:r>
          </a:p>
        </p:txBody>
      </p:sp>
      <p:pic>
        <p:nvPicPr>
          <p:cNvPr id="4" name="Picture 3" descr="Plantillas SATMesa de trabajo 6 copia 13@2x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939300"/>
            <a:ext cx="510193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i="1" dirty="0">
                <a:solidFill>
                  <a:srgbClr val="2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  <a:p>
            <a:pPr algn="ctr"/>
            <a:endParaRPr lang="es-ES_tradnl" sz="3500" b="1" i="1" dirty="0">
              <a:solidFill>
                <a:srgbClr val="2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4000" b="1" i="1" dirty="0">
                <a:solidFill>
                  <a:srgbClr val="2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Contáctanos </a:t>
            </a:r>
          </a:p>
          <a:p>
            <a:pPr algn="ctr"/>
            <a:endParaRPr lang="es-ES_tradnl" sz="5400" b="1" i="1" dirty="0">
              <a:solidFill>
                <a:srgbClr val="2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DE6A6F-90A3-4460-953D-416A938E993D}"/>
              </a:ext>
            </a:extLst>
          </p:cNvPr>
          <p:cNvSpPr txBox="1"/>
          <p:nvPr/>
        </p:nvSpPr>
        <p:spPr>
          <a:xfrm>
            <a:off x="-324544" y="420935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efactura@sat.gob.gt </a:t>
            </a:r>
          </a:p>
        </p:txBody>
      </p:sp>
      <p:pic>
        <p:nvPicPr>
          <p:cNvPr id="11" name="2 Imagen">
            <a:extLst>
              <a:ext uri="{FF2B5EF4-FFF2-40B4-BE49-F238E27FC236}">
                <a16:creationId xmlns:a16="http://schemas.microsoft.com/office/drawing/2014/main" id="{EBD2D713-6C88-4C00-9C31-55467F4E1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57245" r="14062"/>
          <a:stretch/>
        </p:blipFill>
        <p:spPr>
          <a:xfrm>
            <a:off x="4427984" y="4140970"/>
            <a:ext cx="1156096" cy="461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A04D86-DCB0-4349-995B-D4D1BA842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9" y="4207204"/>
            <a:ext cx="329198" cy="32919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3E8229-5A8B-45DE-A2D2-74E76BF44B0B}"/>
              </a:ext>
            </a:extLst>
          </p:cNvPr>
          <p:cNvSpPr/>
          <p:nvPr/>
        </p:nvSpPr>
        <p:spPr>
          <a:xfrm>
            <a:off x="5727442" y="4202313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www.sat.gob.gt/fel </a:t>
            </a:r>
            <a:endParaRPr lang="es-G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4899" y="0"/>
            <a:ext cx="6231024" cy="4655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50"/>
              </a:lnSpc>
            </a:pPr>
            <a:r>
              <a:rPr lang="es-MX" sz="1800" b="1" dirty="0">
                <a:solidFill>
                  <a:schemeClr val="bg1"/>
                </a:solidFill>
                <a:latin typeface="Arial Black"/>
                <a:ea typeface="Arial" charset="0"/>
                <a:cs typeface="Arial Black"/>
              </a:rPr>
              <a:t>Marco estratégico institucional</a:t>
            </a:r>
            <a:endParaRPr lang="es-ES_tradnl" sz="1800" b="1" dirty="0">
              <a:solidFill>
                <a:schemeClr val="bg1"/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91C6EC1-7FF4-4E8F-98F1-596A5629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320" y="1413242"/>
            <a:ext cx="7249580" cy="89431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GT" sz="1800" dirty="0">
                <a:solidFill>
                  <a:srgbClr val="203864"/>
                </a:solidFill>
              </a:rPr>
              <a:t>Recaudar con </a:t>
            </a:r>
            <a:r>
              <a:rPr lang="es-GT" sz="1800" b="1" dirty="0">
                <a:solidFill>
                  <a:schemeClr val="accent1"/>
                </a:solidFill>
              </a:rPr>
              <a:t>transparencia y efectividad </a:t>
            </a:r>
            <a:r>
              <a:rPr lang="es-GT" sz="1800" dirty="0">
                <a:solidFill>
                  <a:srgbClr val="203864"/>
                </a:solidFill>
              </a:rPr>
              <a:t>los recursos para el Estado, brindando servicios que faciliten el cumplimiento de las obligaciones tributarias y aduaneras, con apego al marco legal vigente.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379F04D-E534-40AE-9ED4-FBAA160906E1}"/>
              </a:ext>
            </a:extLst>
          </p:cNvPr>
          <p:cNvSpPr txBox="1">
            <a:spLocks/>
          </p:cNvSpPr>
          <p:nvPr/>
        </p:nvSpPr>
        <p:spPr>
          <a:xfrm>
            <a:off x="860427" y="3195657"/>
            <a:ext cx="6618721" cy="1359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>
                <a:solidFill>
                  <a:srgbClr val="203864"/>
                </a:solidFill>
              </a:rPr>
              <a:t>Ser en el </a:t>
            </a:r>
            <a:r>
              <a:rPr lang="es-GT" sz="1800" b="1" dirty="0">
                <a:solidFill>
                  <a:schemeClr val="accent1"/>
                </a:solidFill>
              </a:rPr>
              <a:t>2,023</a:t>
            </a:r>
            <a:r>
              <a:rPr lang="es-GT" sz="1800" dirty="0"/>
              <a:t> </a:t>
            </a:r>
            <a:r>
              <a:rPr lang="es-GT" sz="1800" dirty="0">
                <a:solidFill>
                  <a:schemeClr val="accent1">
                    <a:lumMod val="50000"/>
                  </a:schemeClr>
                </a:solidFill>
              </a:rPr>
              <a:t>una Administración Tributaria renovada, efectiva y automatizada, a la vanguardia de las mejores prácticas de administración de tributos internos y los que gravan el comercio exterior.</a:t>
            </a:r>
          </a:p>
        </p:txBody>
      </p:sp>
      <p:pic>
        <p:nvPicPr>
          <p:cNvPr id="22" name="Picture 21" descr="Captura de pantalla 2019-01-25 a la(s) 08.14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28019"/>
            <a:ext cx="8275466" cy="652986"/>
          </a:xfrm>
          <a:prstGeom prst="rect">
            <a:avLst/>
          </a:prstGeom>
        </p:spPr>
      </p:pic>
      <p:pic>
        <p:nvPicPr>
          <p:cNvPr id="23" name="Picture 22" descr="Captura de pantalla 2019-01-25 a la(s) 08.14.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34" y="684867"/>
            <a:ext cx="8275466" cy="7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8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05402" y="588775"/>
            <a:ext cx="1797491" cy="1618658"/>
            <a:chOff x="635794" y="1809750"/>
            <a:chExt cx="2252758" cy="2152677"/>
          </a:xfrm>
        </p:grpSpPr>
        <p:pic>
          <p:nvPicPr>
            <p:cNvPr id="11" name="Picture 10" descr="Captura de pantalla 2018-07-16 a la(s) 17.26.2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671" y="1809750"/>
              <a:ext cx="1757800" cy="1371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5794" y="3105933"/>
              <a:ext cx="2252758" cy="856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41426">
                <a:defRPr/>
              </a:pPr>
              <a:r>
                <a:rPr lang="es-ES_tradnl" sz="1195" b="1" dirty="0">
                  <a:solidFill>
                    <a:srgbClr val="0080BD"/>
                  </a:solidFill>
                  <a:latin typeface="Arial"/>
                  <a:cs typeface="Arial"/>
                </a:rPr>
                <a:t>Aumentar </a:t>
              </a:r>
            </a:p>
            <a:p>
              <a:pPr algn="ctr" defTabSz="341426">
                <a:defRPr/>
              </a:pPr>
              <a:r>
                <a:rPr lang="es-ES_tradnl" sz="1195" b="1" dirty="0">
                  <a:solidFill>
                    <a:srgbClr val="0080BD"/>
                  </a:solidFill>
                  <a:latin typeface="Arial"/>
                  <a:cs typeface="Arial"/>
                </a:rPr>
                <a:t>la recaudación de manera sostenida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2511" y="526634"/>
            <a:ext cx="1540332" cy="1705124"/>
            <a:chOff x="3455320" y="1708124"/>
            <a:chExt cx="2062601" cy="2147595"/>
          </a:xfrm>
        </p:grpSpPr>
        <p:pic>
          <p:nvPicPr>
            <p:cNvPr id="10" name="Picture 9" descr="Captura de pantalla 2018-07-16 a la(s) 17.26.2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9295" y="1708124"/>
              <a:ext cx="1536294" cy="13160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455320" y="3044577"/>
              <a:ext cx="2062601" cy="8111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41426">
                <a:defRPr/>
              </a:pPr>
              <a:r>
                <a:rPr lang="es-ES_tradnl" sz="1195" b="1" dirty="0">
                  <a:solidFill>
                    <a:srgbClr val="0080BD"/>
                  </a:solidFill>
                  <a:latin typeface="Arial"/>
                  <a:cs typeface="Arial"/>
                </a:rPr>
                <a:t>Reducir la brechas de cumplimiento tributario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3401" y="600745"/>
            <a:ext cx="1830347" cy="1484370"/>
            <a:chOff x="6068870" y="1749902"/>
            <a:chExt cx="2415524" cy="2040020"/>
          </a:xfrm>
        </p:grpSpPr>
        <p:pic>
          <p:nvPicPr>
            <p:cNvPr id="8" name="Picture 7" descr="Captura de pantalla 2018-07-16 a la(s) 17.26.3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580" y="1749902"/>
              <a:ext cx="2161677" cy="15144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8870" y="3157555"/>
              <a:ext cx="2415524" cy="6323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41426">
                <a:defRPr/>
              </a:pPr>
              <a:r>
                <a:rPr lang="es-ES_tradnl" sz="1195" b="1" dirty="0">
                  <a:solidFill>
                    <a:srgbClr val="0080BD"/>
                  </a:solidFill>
                  <a:latin typeface="Arial"/>
                  <a:cs typeface="Arial"/>
                </a:rPr>
                <a:t>Incrementar eficiencia del servicio aduanero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75147" y="598497"/>
            <a:ext cx="2112267" cy="1577876"/>
            <a:chOff x="8941594" y="1712912"/>
            <a:chExt cx="2971800" cy="2441687"/>
          </a:xfrm>
        </p:grpSpPr>
        <p:pic>
          <p:nvPicPr>
            <p:cNvPr id="9" name="Picture 8" descr="Captura de pantalla 2018-07-16 a la(s) 17.26.3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0270" y="1712912"/>
              <a:ext cx="1591569" cy="1524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941594" y="3158006"/>
              <a:ext cx="2971800" cy="9965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41426">
                <a:defRPr/>
              </a:pPr>
              <a:r>
                <a:rPr lang="es-ES_tradnl" sz="1195" b="1" dirty="0">
                  <a:solidFill>
                    <a:srgbClr val="0080BD"/>
                  </a:solidFill>
                  <a:latin typeface="Arial"/>
                  <a:cs typeface="Arial"/>
                </a:rPr>
                <a:t>Fortalecer las capacidades de gestión institucional</a:t>
              </a:r>
            </a:p>
          </p:txBody>
        </p:sp>
      </p:grpSp>
      <p:cxnSp>
        <p:nvCxnSpPr>
          <p:cNvPr id="16" name="Conector recto 22"/>
          <p:cNvCxnSpPr/>
          <p:nvPr/>
        </p:nvCxnSpPr>
        <p:spPr>
          <a:xfrm>
            <a:off x="2575086" y="598496"/>
            <a:ext cx="0" cy="1505699"/>
          </a:xfrm>
          <a:prstGeom prst="line">
            <a:avLst/>
          </a:prstGeom>
          <a:ln w="3175">
            <a:solidFill>
              <a:srgbClr val="9AA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22"/>
          <p:cNvCxnSpPr/>
          <p:nvPr/>
        </p:nvCxnSpPr>
        <p:spPr>
          <a:xfrm>
            <a:off x="4514749" y="562102"/>
            <a:ext cx="0" cy="1505699"/>
          </a:xfrm>
          <a:prstGeom prst="line">
            <a:avLst/>
          </a:prstGeom>
          <a:ln w="3175">
            <a:solidFill>
              <a:srgbClr val="9AA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22"/>
          <p:cNvCxnSpPr/>
          <p:nvPr/>
        </p:nvCxnSpPr>
        <p:spPr>
          <a:xfrm>
            <a:off x="6742862" y="562102"/>
            <a:ext cx="0" cy="1505699"/>
          </a:xfrm>
          <a:prstGeom prst="line">
            <a:avLst/>
          </a:prstGeom>
          <a:ln w="3175">
            <a:solidFill>
              <a:srgbClr val="9AA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aptura de pantalla 2018-07-16 a la(s) 17.33.28.png"/>
          <p:cNvPicPr>
            <a:picLocks noChangeAspect="1"/>
          </p:cNvPicPr>
          <p:nvPr/>
        </p:nvPicPr>
        <p:blipFill>
          <a:blip r:embed="rId6"/>
          <a:srcRect t="7240" b="7925"/>
          <a:stretch>
            <a:fillRect/>
          </a:stretch>
        </p:blipFill>
        <p:spPr>
          <a:xfrm>
            <a:off x="2811326" y="2237274"/>
            <a:ext cx="3410889" cy="62058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062BE9C-C99A-4B1F-B649-020C0A0180F9}"/>
              </a:ext>
            </a:extLst>
          </p:cNvPr>
          <p:cNvSpPr/>
          <p:nvPr/>
        </p:nvSpPr>
        <p:spPr>
          <a:xfrm rot="16200000">
            <a:off x="-655501" y="1116172"/>
            <a:ext cx="1950779" cy="6397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1426">
              <a:defRPr/>
            </a:pPr>
            <a:r>
              <a:rPr lang="es-ES" sz="1793" b="1" dirty="0">
                <a:solidFill>
                  <a:prstClr val="white"/>
                </a:solidFill>
                <a:latin typeface="Arial"/>
                <a:cs typeface="Arial"/>
              </a:rPr>
              <a:t>MARCO</a:t>
            </a:r>
          </a:p>
          <a:p>
            <a:pPr algn="ctr" defTabSz="341426">
              <a:defRPr/>
            </a:pPr>
            <a:r>
              <a:rPr lang="es-ES" sz="1793" b="1" dirty="0">
                <a:solidFill>
                  <a:prstClr val="white"/>
                </a:solidFill>
                <a:latin typeface="Arial"/>
                <a:cs typeface="Arial"/>
              </a:rPr>
              <a:t>ESTRATÉGICO</a:t>
            </a:r>
            <a:endParaRPr lang="es-ES_tradnl" sz="179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FF3DA3B-0AD9-4185-BA53-F467B206F1E9}"/>
              </a:ext>
            </a:extLst>
          </p:cNvPr>
          <p:cNvSpPr txBox="1">
            <a:spLocks/>
          </p:cNvSpPr>
          <p:nvPr/>
        </p:nvSpPr>
        <p:spPr>
          <a:xfrm rot="16200000">
            <a:off x="-627436" y="3392194"/>
            <a:ext cx="1894647" cy="639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51215" tIns="25607" rIns="51215" bIns="2560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2851">
              <a:defRPr/>
            </a:pPr>
            <a:r>
              <a:rPr lang="es-ES" sz="1568" b="1" dirty="0">
                <a:solidFill>
                  <a:prstClr val="white"/>
                </a:solidFill>
                <a:latin typeface="Arial"/>
                <a:cs typeface="Arial"/>
              </a:rPr>
              <a:t>Implementación Operativa</a:t>
            </a:r>
            <a:endParaRPr lang="es-ES_tradnl" sz="1568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C364A47-9261-4658-9895-D612F9281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83848" y="2518384"/>
            <a:ext cx="563561" cy="1046144"/>
          </a:xfrm>
          <a:prstGeom prst="rect">
            <a:avLst/>
          </a:prstGeom>
        </p:spPr>
      </p:pic>
      <p:pic>
        <p:nvPicPr>
          <p:cNvPr id="47" name="Picture 46" descr="Captura de pantalla 2019-01-25 a la(s) 08.31.5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460" y="3373043"/>
            <a:ext cx="1813222" cy="1458138"/>
          </a:xfrm>
          <a:prstGeom prst="rect">
            <a:avLst/>
          </a:prstGeom>
        </p:spPr>
      </p:pic>
      <p:pic>
        <p:nvPicPr>
          <p:cNvPr id="60" name="Picture 59" descr="PPT POA-0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0395" y="2927989"/>
            <a:ext cx="1038921" cy="1013669"/>
          </a:xfrm>
          <a:prstGeom prst="rect">
            <a:avLst/>
          </a:prstGeom>
        </p:spPr>
      </p:pic>
      <p:pic>
        <p:nvPicPr>
          <p:cNvPr id="59" name="Picture 58" descr="PPT POA-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0886" y="3735170"/>
            <a:ext cx="1148474" cy="1002240"/>
          </a:xfrm>
          <a:prstGeom prst="rect">
            <a:avLst/>
          </a:prstGeom>
        </p:spPr>
      </p:pic>
      <p:pic>
        <p:nvPicPr>
          <p:cNvPr id="62" name="Picture 61" descr="PPT POA-0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020" y="2927654"/>
            <a:ext cx="1006440" cy="981978"/>
          </a:xfrm>
          <a:prstGeom prst="rect">
            <a:avLst/>
          </a:prstGeom>
        </p:spPr>
      </p:pic>
      <p:pic>
        <p:nvPicPr>
          <p:cNvPr id="61" name="Picture 60" descr="PPT POA-08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6557" y="3750125"/>
            <a:ext cx="1142588" cy="998413"/>
          </a:xfrm>
          <a:prstGeom prst="rect">
            <a:avLst/>
          </a:prstGeom>
        </p:spPr>
      </p:pic>
      <p:pic>
        <p:nvPicPr>
          <p:cNvPr id="63" name="Picture 62" descr="PPT POA-0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5882" y="4192965"/>
            <a:ext cx="650081" cy="592931"/>
          </a:xfrm>
          <a:prstGeom prst="rect">
            <a:avLst/>
          </a:prstGeom>
        </p:spPr>
      </p:pic>
      <p:pic>
        <p:nvPicPr>
          <p:cNvPr id="64" name="Picture 63" descr="PPT POA-0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7971" y="3739111"/>
            <a:ext cx="650081" cy="595313"/>
          </a:xfrm>
          <a:prstGeom prst="rect">
            <a:avLst/>
          </a:prstGeom>
        </p:spPr>
      </p:pic>
      <p:pic>
        <p:nvPicPr>
          <p:cNvPr id="65" name="Picture 64" descr="PPT POA-0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1958" y="3215237"/>
            <a:ext cx="650081" cy="595313"/>
          </a:xfrm>
          <a:prstGeom prst="rect">
            <a:avLst/>
          </a:prstGeom>
        </p:spPr>
      </p:pic>
      <p:pic>
        <p:nvPicPr>
          <p:cNvPr id="66" name="Picture 65" descr="PPT POA-0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8171" y="3243175"/>
            <a:ext cx="650081" cy="6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6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2" y="18117"/>
            <a:ext cx="7654688" cy="510186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GT" sz="2000" b="1" dirty="0">
                <a:solidFill>
                  <a:schemeClr val="bg1"/>
                </a:solidFill>
                <a:latin typeface="Arial Black"/>
              </a:rPr>
              <a:t>Régimen de Factura Electrónica en Línea (FEL)</a:t>
            </a:r>
            <a:endParaRPr lang="es-ES_tradnl" sz="2000" b="1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402024" y="927055"/>
            <a:ext cx="3902323" cy="32341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09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Comprende la </a:t>
            </a:r>
            <a:r>
              <a:rPr lang="es-GT" sz="2091" b="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emisión, transmisión, certificación y conservación</a:t>
            </a:r>
            <a:r>
              <a:rPr lang="es-GT" sz="209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 por medios electrónicos de facturas, notas de crédito y débito, recibos y otros documentos autorizados por la Superintendencia de Administración Tributaria, que se denominarán </a:t>
            </a:r>
            <a:r>
              <a:rPr lang="es-GT" sz="1800" b="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Documentos Tributarios Electrónicos </a:t>
            </a:r>
            <a:r>
              <a:rPr lang="es-GT" sz="2091" b="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(DTE)</a:t>
            </a:r>
            <a:r>
              <a:rPr lang="es-GT" sz="2091" dirty="0">
                <a:solidFill>
                  <a:srgbClr val="03537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GT" sz="2091" dirty="0">
              <a:solidFill>
                <a:srgbClr val="03537E"/>
              </a:solidFill>
            </a:endParaRP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6F0184D9-4A55-498A-B7CE-75DEE48AC6B9}"/>
              </a:ext>
            </a:extLst>
          </p:cNvPr>
          <p:cNvSpPr txBox="1">
            <a:spLocks/>
          </p:cNvSpPr>
          <p:nvPr/>
        </p:nvSpPr>
        <p:spPr>
          <a:xfrm>
            <a:off x="270005" y="4187293"/>
            <a:ext cx="3710471" cy="483974"/>
          </a:xfrm>
          <a:prstGeom prst="rect">
            <a:avLst/>
          </a:prstGeom>
        </p:spPr>
        <p:txBody>
          <a:bodyPr vert="horz" lIns="68287" tIns="34143" rIns="68287" bIns="3414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GT" sz="1046" dirty="0">
                <a:solidFill>
                  <a:schemeClr val="accent1">
                    <a:lumMod val="50000"/>
                  </a:schemeClr>
                </a:solidFill>
              </a:rPr>
              <a:t>Acuerdo de Directorio No. 13-2018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GT" sz="1046" dirty="0">
                <a:solidFill>
                  <a:schemeClr val="accent1">
                    <a:lumMod val="50000"/>
                  </a:schemeClr>
                </a:solidFill>
              </a:rPr>
              <a:t>Vigente a partir del 17 de mayo de 2018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44" y="641194"/>
            <a:ext cx="4553568" cy="3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1" y="181720"/>
            <a:ext cx="3715255" cy="227622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2000" b="1" dirty="0">
                <a:solidFill>
                  <a:schemeClr val="bg1"/>
                </a:solidFill>
                <a:latin typeface="Arial Black"/>
              </a:rPr>
              <a:t>Actores del Régimen FEL</a:t>
            </a:r>
          </a:p>
        </p:txBody>
      </p:sp>
      <p:sp>
        <p:nvSpPr>
          <p:cNvPr id="15" name="Google Shape;241;p34">
            <a:extLst>
              <a:ext uri="{FF2B5EF4-FFF2-40B4-BE49-F238E27FC236}">
                <a16:creationId xmlns:a16="http://schemas.microsoft.com/office/drawing/2014/main" id="{60ED82D2-C3AB-471B-8F6A-C11FD2154DD2}"/>
              </a:ext>
            </a:extLst>
          </p:cNvPr>
          <p:cNvSpPr/>
          <p:nvPr/>
        </p:nvSpPr>
        <p:spPr>
          <a:xfrm>
            <a:off x="1745825" y="971925"/>
            <a:ext cx="21549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1800" b="1" i="0" u="none" strike="noStrike" cap="none" dirty="0">
                <a:solidFill>
                  <a:srgbClr val="03537E"/>
                </a:solidFill>
                <a:latin typeface="Arial Black"/>
                <a:ea typeface="Arial Black"/>
                <a:cs typeface="Arial Black"/>
                <a:sym typeface="Arial Black"/>
              </a:rPr>
              <a:t>SAT:  </a:t>
            </a:r>
            <a:endParaRPr sz="1800" b="1" i="0" u="none" strike="noStrike" cap="none" dirty="0">
              <a:solidFill>
                <a:srgbClr val="03537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1800" dirty="0">
                <a:solidFill>
                  <a:srgbClr val="03537E"/>
                </a:solidFill>
              </a:rPr>
              <a:t>Administrador del Régimen </a:t>
            </a:r>
            <a:r>
              <a:rPr lang="es-419" sz="1800" dirty="0">
                <a:solidFill>
                  <a:srgbClr val="FF7C0C"/>
                </a:solidFill>
              </a:rPr>
              <a:t>FEL</a:t>
            </a:r>
            <a:r>
              <a:rPr lang="es-419" sz="1800" dirty="0">
                <a:solidFill>
                  <a:srgbClr val="03537E"/>
                </a:solidFill>
              </a:rPr>
              <a:t>. 1er certificador de </a:t>
            </a:r>
            <a:r>
              <a:rPr lang="es-419" sz="1800" dirty="0">
                <a:solidFill>
                  <a:srgbClr val="E36C09"/>
                </a:solidFill>
              </a:rPr>
              <a:t>DTE</a:t>
            </a:r>
            <a:endParaRPr sz="1800" i="0" u="none" strike="noStrike" cap="none" dirty="0">
              <a:solidFill>
                <a:srgbClr val="E36C09"/>
              </a:solidFill>
            </a:endParaRPr>
          </a:p>
        </p:txBody>
      </p:sp>
      <p:sp>
        <p:nvSpPr>
          <p:cNvPr id="16" name="Google Shape;242;p34">
            <a:extLst>
              <a:ext uri="{FF2B5EF4-FFF2-40B4-BE49-F238E27FC236}">
                <a16:creationId xmlns:a16="http://schemas.microsoft.com/office/drawing/2014/main" id="{3A8EED01-12EB-4D4E-B7B3-374A1CA80C27}"/>
              </a:ext>
            </a:extLst>
          </p:cNvPr>
          <p:cNvSpPr/>
          <p:nvPr/>
        </p:nvSpPr>
        <p:spPr>
          <a:xfrm>
            <a:off x="1918025" y="2772100"/>
            <a:ext cx="28719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03537E"/>
                </a:solidFill>
                <a:latin typeface="Arial Black"/>
                <a:ea typeface="Arial Black"/>
                <a:cs typeface="Arial Black"/>
                <a:sym typeface="Arial Black"/>
              </a:rPr>
              <a:t>CERTIFICADOR:</a:t>
            </a:r>
            <a:r>
              <a:rPr lang="es-419" sz="1800">
                <a:solidFill>
                  <a:srgbClr val="03537E"/>
                </a:solidFill>
              </a:rPr>
              <a:t> Entidad autorizada por SAT, para certificar y almacenar los </a:t>
            </a:r>
            <a:r>
              <a:rPr lang="es-419" sz="1800">
                <a:solidFill>
                  <a:srgbClr val="E36C09"/>
                </a:solidFill>
              </a:rPr>
              <a:t>DTE</a:t>
            </a:r>
            <a:endParaRPr sz="1800" i="0" u="none" strike="noStrike" cap="none">
              <a:solidFill>
                <a:srgbClr val="E36C0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03537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" name="Google Shape;244;p34">
            <a:extLst>
              <a:ext uri="{FF2B5EF4-FFF2-40B4-BE49-F238E27FC236}">
                <a16:creationId xmlns:a16="http://schemas.microsoft.com/office/drawing/2014/main" id="{B99E156F-2155-41FB-81AB-BA49F16C73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301" y="781725"/>
            <a:ext cx="1060799" cy="12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45;p34">
            <a:extLst>
              <a:ext uri="{FF2B5EF4-FFF2-40B4-BE49-F238E27FC236}">
                <a16:creationId xmlns:a16="http://schemas.microsoft.com/office/drawing/2014/main" id="{4E963E3B-3CAE-48AE-AC83-82CD1602E965}"/>
              </a:ext>
            </a:extLst>
          </p:cNvPr>
          <p:cNvSpPr/>
          <p:nvPr/>
        </p:nvSpPr>
        <p:spPr>
          <a:xfrm>
            <a:off x="6105275" y="1018887"/>
            <a:ext cx="2280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03537E"/>
                </a:solidFill>
                <a:latin typeface="Arial Black"/>
                <a:ea typeface="Arial Black"/>
                <a:cs typeface="Arial Black"/>
                <a:sym typeface="Arial Black"/>
              </a:rPr>
              <a:t>EMISOR: </a:t>
            </a:r>
            <a:r>
              <a:rPr lang="es-419" sz="1800" i="0" u="none" strike="noStrike" cap="none">
                <a:solidFill>
                  <a:srgbClr val="03537E"/>
                </a:solidFill>
              </a:rPr>
              <a:t>Cont</a:t>
            </a:r>
            <a:r>
              <a:rPr lang="es-419" sz="1800">
                <a:solidFill>
                  <a:srgbClr val="03537E"/>
                </a:solidFill>
              </a:rPr>
              <a:t>ribuyente que emite el </a:t>
            </a:r>
            <a:r>
              <a:rPr lang="es-419" sz="1800">
                <a:solidFill>
                  <a:srgbClr val="E36C09"/>
                </a:solidFill>
              </a:rPr>
              <a:t>DTE</a:t>
            </a:r>
            <a:endParaRPr sz="1800" i="0" u="none" strike="noStrike" cap="none">
              <a:solidFill>
                <a:srgbClr val="E36C09"/>
              </a:solidFill>
            </a:endParaRPr>
          </a:p>
        </p:txBody>
      </p:sp>
      <p:sp>
        <p:nvSpPr>
          <p:cNvPr id="19" name="Google Shape;246;p34">
            <a:extLst>
              <a:ext uri="{FF2B5EF4-FFF2-40B4-BE49-F238E27FC236}">
                <a16:creationId xmlns:a16="http://schemas.microsoft.com/office/drawing/2014/main" id="{DD03AB3D-B0A9-4ED1-89EF-5B6A794E82CC}"/>
              </a:ext>
            </a:extLst>
          </p:cNvPr>
          <p:cNvSpPr/>
          <p:nvPr/>
        </p:nvSpPr>
        <p:spPr>
          <a:xfrm>
            <a:off x="6487450" y="2772100"/>
            <a:ext cx="22512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03537E"/>
                </a:solidFill>
                <a:latin typeface="Arial Black"/>
                <a:ea typeface="Arial Black"/>
                <a:cs typeface="Arial Black"/>
                <a:sym typeface="Arial Black"/>
              </a:rPr>
              <a:t>RECEPTOR: </a:t>
            </a:r>
            <a:endParaRPr sz="1800" b="1" i="0" u="none" strike="noStrike" cap="none">
              <a:solidFill>
                <a:srgbClr val="03537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>
                <a:solidFill>
                  <a:srgbClr val="03537E"/>
                </a:solidFill>
              </a:rPr>
              <a:t>Persona quien recibe el </a:t>
            </a:r>
            <a:r>
              <a:rPr lang="es-419" sz="1800">
                <a:solidFill>
                  <a:srgbClr val="E36C09"/>
                </a:solidFill>
              </a:rPr>
              <a:t>DTE</a:t>
            </a:r>
            <a:endParaRPr sz="1800">
              <a:solidFill>
                <a:srgbClr val="E36C09"/>
              </a:solidFill>
            </a:endParaRPr>
          </a:p>
        </p:txBody>
      </p:sp>
      <p:pic>
        <p:nvPicPr>
          <p:cNvPr id="20" name="Google Shape;247;p34">
            <a:extLst>
              <a:ext uri="{FF2B5EF4-FFF2-40B4-BE49-F238E27FC236}">
                <a16:creationId xmlns:a16="http://schemas.microsoft.com/office/drawing/2014/main" id="{36349028-6CAE-44DA-8908-6C36C004B1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03" y="1776200"/>
            <a:ext cx="1060803" cy="77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8;p34">
            <a:extLst>
              <a:ext uri="{FF2B5EF4-FFF2-40B4-BE49-F238E27FC236}">
                <a16:creationId xmlns:a16="http://schemas.microsoft.com/office/drawing/2014/main" id="{3122F8BB-967E-40E0-A15E-14A7BFC346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825" y="857051"/>
            <a:ext cx="1491995" cy="15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9;p34">
            <a:extLst>
              <a:ext uri="{FF2B5EF4-FFF2-40B4-BE49-F238E27FC236}">
                <a16:creationId xmlns:a16="http://schemas.microsoft.com/office/drawing/2014/main" id="{C4C72AD8-F941-4674-B04B-67CF76C279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5613" y="2723946"/>
            <a:ext cx="1237127" cy="141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8213B67-DF5E-4905-B867-8ED9CC449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13" y="2528662"/>
            <a:ext cx="1614809" cy="12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1" y="181720"/>
            <a:ext cx="4774369" cy="227622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2000" b="1" dirty="0">
                <a:solidFill>
                  <a:schemeClr val="bg1"/>
                </a:solidFill>
                <a:latin typeface="Arial Black"/>
              </a:rPr>
              <a:t>Modalidades de emisión de DTE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08BA98B-35A6-4A43-9114-77C4C09C94BE}"/>
              </a:ext>
            </a:extLst>
          </p:cNvPr>
          <p:cNvSpPr/>
          <p:nvPr/>
        </p:nvSpPr>
        <p:spPr>
          <a:xfrm>
            <a:off x="2411760" y="722073"/>
            <a:ext cx="5948693" cy="108011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344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través de la Agencia Virtual SAT, se dispone del aplicativo gratuito FEL (funcional para profesionales liberales, servicios técnicos, pequeños contribuyentes, o para cualquier empresa que su volumen de facturas emitidas se lo permita).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8015DD1-066D-415D-88B1-D7D68BA1D843}"/>
              </a:ext>
            </a:extLst>
          </p:cNvPr>
          <p:cNvSpPr/>
          <p:nvPr/>
        </p:nvSpPr>
        <p:spPr>
          <a:xfrm>
            <a:off x="2411761" y="2283718"/>
            <a:ext cx="5959104" cy="108011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GT" sz="1344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través de empresas (imprentas virtuales) autorizadas por la SAT para certificar los DTE generados por los emisores (funcional para contribuyentes con altos volúmenes de facturas emitidas)</a:t>
            </a: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2A2B342B-9F6C-4830-B748-69AD6B343F9D}"/>
              </a:ext>
            </a:extLst>
          </p:cNvPr>
          <p:cNvSpPr/>
          <p:nvPr/>
        </p:nvSpPr>
        <p:spPr>
          <a:xfrm>
            <a:off x="251520" y="3535727"/>
            <a:ext cx="2160240" cy="1163765"/>
          </a:xfrm>
          <a:prstGeom prst="snip1Rect">
            <a:avLst/>
          </a:prstGeom>
          <a:noFill/>
          <a:ln>
            <a:solidFill>
              <a:srgbClr val="41AE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 y actualizado RTU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Agencia Virtual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día en obligaciones tributarias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requisitos técnicos y administrativos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Aprobar evaluación técnica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para certificar documentos propios y de terceros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Suscribir contrato con SAT</a:t>
            </a:r>
          </a:p>
          <a:p>
            <a:endParaRPr lang="es-GT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F608F1F-9F31-419A-8621-1B1B5A76D3E7}"/>
              </a:ext>
            </a:extLst>
          </p:cNvPr>
          <p:cNvSpPr/>
          <p:nvPr/>
        </p:nvSpPr>
        <p:spPr>
          <a:xfrm>
            <a:off x="1219859" y="3196490"/>
            <a:ext cx="122526" cy="31136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Google Shape;244;p34">
            <a:extLst>
              <a:ext uri="{FF2B5EF4-FFF2-40B4-BE49-F238E27FC236}">
                <a16:creationId xmlns:a16="http://schemas.microsoft.com/office/drawing/2014/main" id="{B2A538AE-A7AF-42F7-A8DD-3A6E0207F7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673" y="508926"/>
            <a:ext cx="1028007" cy="1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7;p34">
            <a:extLst>
              <a:ext uri="{FF2B5EF4-FFF2-40B4-BE49-F238E27FC236}">
                <a16:creationId xmlns:a16="http://schemas.microsoft.com/office/drawing/2014/main" id="{8F0734DE-8390-49E4-A205-B83755DEF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075" y="1418851"/>
            <a:ext cx="993261" cy="54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CB5CA3E-65A5-4D9B-8971-79A5CD848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1" y="2142877"/>
            <a:ext cx="1614809" cy="11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7671" y="181720"/>
            <a:ext cx="8590793" cy="227622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1800" b="1" dirty="0">
                <a:solidFill>
                  <a:schemeClr val="bg1"/>
                </a:solidFill>
                <a:latin typeface="Arial Black"/>
              </a:rPr>
              <a:t>Funcionalidades del aplicativo FEL en la Agencia Virtual SAT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52860EA0-965F-40E3-9AAC-A68E6D83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4" t="4495" r="4084" b="29469"/>
          <a:stretch/>
        </p:blipFill>
        <p:spPr>
          <a:xfrm>
            <a:off x="1331640" y="771550"/>
            <a:ext cx="649872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37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F41282A-4EF7-4908-A7F6-BC116641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557770"/>
              </p:ext>
            </p:extLst>
          </p:nvPr>
        </p:nvGraphicFramePr>
        <p:xfrm>
          <a:off x="232009" y="660194"/>
          <a:ext cx="8498411" cy="177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FABEB23-76FD-4D85-9C40-ED9212F6D13C}"/>
              </a:ext>
            </a:extLst>
          </p:cNvPr>
          <p:cNvSpPr txBox="1">
            <a:spLocks/>
          </p:cNvSpPr>
          <p:nvPr/>
        </p:nvSpPr>
        <p:spPr>
          <a:xfrm>
            <a:off x="157671" y="181720"/>
            <a:ext cx="8572748" cy="144479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2200" b="1" spc="-112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</a:rPr>
              <a:t>Proceso habilitación del contribuyente como emisor de DTE</a:t>
            </a:r>
          </a:p>
        </p:txBody>
      </p:sp>
      <p:sp>
        <p:nvSpPr>
          <p:cNvPr id="28" name="Rectángulo: una sola esquina cortada 27">
            <a:extLst>
              <a:ext uri="{FF2B5EF4-FFF2-40B4-BE49-F238E27FC236}">
                <a16:creationId xmlns:a16="http://schemas.microsoft.com/office/drawing/2014/main" id="{A70F0FEE-3B01-4A1B-84E9-95EB7E678AEE}"/>
              </a:ext>
            </a:extLst>
          </p:cNvPr>
          <p:cNvSpPr/>
          <p:nvPr/>
        </p:nvSpPr>
        <p:spPr>
          <a:xfrm>
            <a:off x="2058247" y="2100558"/>
            <a:ext cx="1505642" cy="1163765"/>
          </a:xfrm>
          <a:prstGeom prst="snip1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 y actualizado RTU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 un establecimiento activo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Agencia Virtual</a:t>
            </a:r>
          </a:p>
          <a:p>
            <a:endParaRPr lang="es-GT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7B47E6F3-4B32-43ED-ADFD-F8279FCED3DC}"/>
              </a:ext>
            </a:extLst>
          </p:cNvPr>
          <p:cNvSpPr/>
          <p:nvPr/>
        </p:nvSpPr>
        <p:spPr>
          <a:xfrm>
            <a:off x="2702639" y="1961085"/>
            <a:ext cx="122526" cy="13947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33" name="Marcador de contenido 4">
            <a:extLst>
              <a:ext uri="{FF2B5EF4-FFF2-40B4-BE49-F238E27FC236}">
                <a16:creationId xmlns:a16="http://schemas.microsoft.com/office/drawing/2014/main" id="{24BCF387-BE20-481C-B8DE-3B5F13CE4B9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41798" y="3016311"/>
          <a:ext cx="4988621" cy="151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6584DD92-29D3-4FEA-B82B-1138CF0DB0D6}"/>
              </a:ext>
            </a:extLst>
          </p:cNvPr>
          <p:cNvCxnSpPr>
            <a:cxnSpLocks/>
          </p:cNvCxnSpPr>
          <p:nvPr/>
        </p:nvCxnSpPr>
        <p:spPr>
          <a:xfrm rot="5400000">
            <a:off x="4774130" y="2085072"/>
            <a:ext cx="1231994" cy="1222742"/>
          </a:xfrm>
          <a:prstGeom prst="bentConnector3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4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A5E148-64F7-4B45-B0AD-D7A304B60E26}"/>
              </a:ext>
            </a:extLst>
          </p:cNvPr>
          <p:cNvSpPr txBox="1">
            <a:spLocks/>
          </p:cNvSpPr>
          <p:nvPr/>
        </p:nvSpPr>
        <p:spPr>
          <a:xfrm>
            <a:off x="179512" y="181720"/>
            <a:ext cx="7992888" cy="229790"/>
          </a:xfrm>
          <a:prstGeom prst="rect">
            <a:avLst/>
          </a:prstGeom>
        </p:spPr>
        <p:txBody>
          <a:bodyPr vert="horz" lIns="68287" tIns="34143" rIns="68287" bIns="34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29"/>
              </a:lnSpc>
            </a:pPr>
            <a:r>
              <a:rPr lang="es-ES_tradnl" sz="2000" b="1" dirty="0">
                <a:solidFill>
                  <a:schemeClr val="bg1"/>
                </a:solidFill>
                <a:latin typeface="Arial Black"/>
              </a:rPr>
              <a:t>DTE y Complementos disponibles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1040646-F401-46E5-A191-3BB4D4F288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610959"/>
          <a:ext cx="3251200" cy="31131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648">
                  <a:extLst>
                    <a:ext uri="{9D8B030D-6E8A-4147-A177-3AD203B41FA5}">
                      <a16:colId xmlns:a16="http://schemas.microsoft.com/office/drawing/2014/main" val="2175850858"/>
                    </a:ext>
                  </a:extLst>
                </a:gridCol>
                <a:gridCol w="3032552">
                  <a:extLst>
                    <a:ext uri="{9D8B030D-6E8A-4147-A177-3AD203B41FA5}">
                      <a16:colId xmlns:a16="http://schemas.microsoft.com/office/drawing/2014/main" val="56028291"/>
                    </a:ext>
                  </a:extLst>
                </a:gridCol>
              </a:tblGrid>
              <a:tr h="2556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GT" sz="1400" u="none" strike="noStrike" dirty="0">
                          <a:effectLst/>
                        </a:rPr>
                        <a:t>Documentos Tributarios Electrónicos -DTE-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32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1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Factura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042861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2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>
                          <a:effectLst/>
                        </a:rPr>
                        <a:t>Factura Cambiaria 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5490112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3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Factura Pequeño Contribuyente 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65405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4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>
                          <a:effectLst/>
                        </a:rPr>
                        <a:t>Factura Cambiaria Pequeño Contribuyente 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837051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5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Factura Especial 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8257796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6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>
                          <a:effectLst/>
                        </a:rPr>
                        <a:t>Nota de Abono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936346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7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>
                          <a:effectLst/>
                        </a:rPr>
                        <a:t>Recibo por donación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6340501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Recibo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35681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9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Nota de Débito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7156877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10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Nota de Crédito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1107016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1206850-02EA-47B7-8029-CBB5CEEFD8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75956" y="610959"/>
          <a:ext cx="3251200" cy="13239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648">
                  <a:extLst>
                    <a:ext uri="{9D8B030D-6E8A-4147-A177-3AD203B41FA5}">
                      <a16:colId xmlns:a16="http://schemas.microsoft.com/office/drawing/2014/main" val="2906607721"/>
                    </a:ext>
                  </a:extLst>
                </a:gridCol>
                <a:gridCol w="3032552">
                  <a:extLst>
                    <a:ext uri="{9D8B030D-6E8A-4147-A177-3AD203B41FA5}">
                      <a16:colId xmlns:a16="http://schemas.microsoft.com/office/drawing/2014/main" val="2288127441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GT" sz="1400" u="none" strike="noStrike" dirty="0">
                          <a:effectLst/>
                        </a:rPr>
                        <a:t>Complementos de los -DTE-</a:t>
                      </a:r>
                      <a:endParaRPr lang="es-G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8376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1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Retenciones facturas especiales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411982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2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>
                          <a:effectLst/>
                        </a:rPr>
                        <a:t>Abonos Factura Cambiaria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916431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3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Referencia de factura en Notas de Crédito y Débito</a:t>
                      </a:r>
                      <a:endParaRPr lang="es-ES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7683538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u="none" strike="noStrike">
                          <a:effectLst/>
                        </a:rPr>
                        <a:t>4</a:t>
                      </a:r>
                      <a:endParaRPr lang="es-GT" sz="1200" b="1" i="0" u="none" strike="noStrike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200" u="none" strike="noStrike" dirty="0">
                          <a:effectLst/>
                        </a:rPr>
                        <a:t>Exportaciones</a:t>
                      </a:r>
                      <a:endParaRPr lang="es-GT" sz="1200" b="1" i="0" u="none" strike="noStrike" dirty="0">
                        <a:solidFill>
                          <a:srgbClr val="1B3B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1066359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07519C-CF83-4587-8E74-54A2BC5A38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1994" y="2364105"/>
          <a:ext cx="3175161" cy="41529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6814">
                  <a:extLst>
                    <a:ext uri="{9D8B030D-6E8A-4147-A177-3AD203B41FA5}">
                      <a16:colId xmlns:a16="http://schemas.microsoft.com/office/drawing/2014/main" val="3290219139"/>
                    </a:ext>
                  </a:extLst>
                </a:gridCol>
                <a:gridCol w="2918347">
                  <a:extLst>
                    <a:ext uri="{9D8B030D-6E8A-4147-A177-3AD203B41FA5}">
                      <a16:colId xmlns:a16="http://schemas.microsoft.com/office/drawing/2014/main" val="43668807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GT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Otras funcionalidades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156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endParaRPr lang="es-G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G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monedas disponibles para facturar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98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8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1247</Words>
  <Application>Microsoft Office PowerPoint</Application>
  <PresentationFormat>Presentación en pantalla (16:9)</PresentationFormat>
  <Paragraphs>166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 para los contribuyentes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Salazar Monroy, Maybelline</dc:creator>
  <cp:lastModifiedBy>Salazar Monroy, Maybelline</cp:lastModifiedBy>
  <cp:revision>60</cp:revision>
  <dcterms:created xsi:type="dcterms:W3CDTF">2019-09-06T21:24:44Z</dcterms:created>
  <dcterms:modified xsi:type="dcterms:W3CDTF">2020-02-24T21:10:22Z</dcterms:modified>
</cp:coreProperties>
</file>