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s/slide56.xml" ContentType="application/vnd.openxmlformats-officedocument.presentationml.slide+xml"/>
  <Override PartName="/ppt/slides/slide58.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s/slide5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diagrams/layout1.xml" ContentType="application/vnd.openxmlformats-officedocument.drawingml.diagram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49.xml" ContentType="application/vnd.openxmlformats-officedocument.presentationml.slide+xml"/>
  <Override PartName="/ppt/slides/slide5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Default Extension="jpeg" ContentType="image/jpeg"/>
  <Override PartName="/ppt/slideLayouts/slideLayout3.xml" ContentType="application/vnd.openxmlformats-officedocument.presentationml.slideLayout+xml"/>
  <Override PartName="/ppt/diagrams/quickStyle1.xml" ContentType="application/vnd.openxmlformats-officedocument.drawingml.diagramStyl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346" r:id="rId3"/>
    <p:sldId id="353" r:id="rId4"/>
    <p:sldId id="359" r:id="rId5"/>
    <p:sldId id="360" r:id="rId6"/>
    <p:sldId id="354" r:id="rId7"/>
    <p:sldId id="358" r:id="rId8"/>
    <p:sldId id="347" r:id="rId9"/>
    <p:sldId id="344" r:id="rId10"/>
    <p:sldId id="345" r:id="rId11"/>
    <p:sldId id="363" r:id="rId12"/>
    <p:sldId id="348" r:id="rId13"/>
    <p:sldId id="349" r:id="rId14"/>
    <p:sldId id="350" r:id="rId15"/>
    <p:sldId id="362" r:id="rId16"/>
    <p:sldId id="351" r:id="rId17"/>
    <p:sldId id="361" r:id="rId18"/>
    <p:sldId id="365" r:id="rId19"/>
    <p:sldId id="364" r:id="rId20"/>
    <p:sldId id="357" r:id="rId21"/>
    <p:sldId id="356" r:id="rId22"/>
    <p:sldId id="355" r:id="rId23"/>
    <p:sldId id="277" r:id="rId24"/>
    <p:sldId id="284" r:id="rId25"/>
    <p:sldId id="366" r:id="rId26"/>
    <p:sldId id="282" r:id="rId27"/>
    <p:sldId id="334" r:id="rId28"/>
    <p:sldId id="335" r:id="rId29"/>
    <p:sldId id="336" r:id="rId30"/>
    <p:sldId id="382" r:id="rId31"/>
    <p:sldId id="283" r:id="rId32"/>
    <p:sldId id="320" r:id="rId33"/>
    <p:sldId id="295" r:id="rId34"/>
    <p:sldId id="296" r:id="rId35"/>
    <p:sldId id="297" r:id="rId36"/>
    <p:sldId id="321" r:id="rId37"/>
    <p:sldId id="298" r:id="rId38"/>
    <p:sldId id="300" r:id="rId39"/>
    <p:sldId id="301" r:id="rId40"/>
    <p:sldId id="303" r:id="rId41"/>
    <p:sldId id="324" r:id="rId42"/>
    <p:sldId id="367" r:id="rId43"/>
    <p:sldId id="343" r:id="rId44"/>
    <p:sldId id="337" r:id="rId45"/>
    <p:sldId id="338" r:id="rId46"/>
    <p:sldId id="339" r:id="rId47"/>
    <p:sldId id="340" r:id="rId48"/>
    <p:sldId id="341" r:id="rId49"/>
    <p:sldId id="368" r:id="rId50"/>
    <p:sldId id="369" r:id="rId51"/>
    <p:sldId id="370" r:id="rId52"/>
    <p:sldId id="371" r:id="rId53"/>
    <p:sldId id="372" r:id="rId54"/>
    <p:sldId id="373" r:id="rId55"/>
    <p:sldId id="374" r:id="rId56"/>
    <p:sldId id="375" r:id="rId57"/>
    <p:sldId id="376" r:id="rId58"/>
    <p:sldId id="377" r:id="rId59"/>
    <p:sldId id="352" r:id="rId60"/>
    <p:sldId id="378" r:id="rId61"/>
    <p:sldId id="379" r:id="rId62"/>
    <p:sldId id="380" r:id="rId63"/>
    <p:sldId id="381" r:id="rId64"/>
  </p:sldIdLst>
  <p:sldSz cx="12192000" cy="6858000"/>
  <p:notesSz cx="7315200" cy="9601200"/>
  <p:defaultTextStyle>
    <a:defPPr>
      <a:defRPr lang="es-G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0"/>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93D81CF-94F2-401A-BA57-92F5A7B2D0C5}" styleName="Estilo medio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9DCAF9ED-07DC-4A11-8D7F-57B35C25682E}" styleName="Estilo medio 1 - Énfasis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5202B0CA-FC54-4496-8BCA-5EF66A818D29}" styleName="Estilo oscuro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horzBarState="maximized">
    <p:restoredLeft sz="15000" autoAdjust="0"/>
    <p:restoredTop sz="94660"/>
  </p:normalViewPr>
  <p:slideViewPr>
    <p:cSldViewPr snapToGrid="0">
      <p:cViewPr varScale="1">
        <p:scale>
          <a:sx n="73" d="100"/>
          <a:sy n="73" d="100"/>
        </p:scale>
        <p:origin x="-594" y="-102"/>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D0A7CE8-299C-48BB-B160-C61D59691944}" type="doc">
      <dgm:prSet loTypeId="urn:microsoft.com/office/officeart/2005/8/layout/pyramid2" loCatId="pyramid" qsTypeId="urn:microsoft.com/office/officeart/2005/8/quickstyle/simple1" qsCatId="simple" csTypeId="urn:microsoft.com/office/officeart/2005/8/colors/accent1_2" csCatId="accent1" phldr="1"/>
      <dgm:spPr/>
    </dgm:pt>
    <dgm:pt modelId="{3EC9D5E5-D8B0-4C79-A719-887E0222EC63}">
      <dgm:prSet phldrT="[Texto]"/>
      <dgm:spPr>
        <a:solidFill>
          <a:srgbClr val="00B050">
            <a:alpha val="90000"/>
          </a:srgbClr>
        </a:solidFill>
        <a:effectLst>
          <a:innerShdw blurRad="63500" dist="50800" dir="18900000">
            <a:prstClr val="black">
              <a:alpha val="50000"/>
            </a:prstClr>
          </a:innerShdw>
        </a:effectLst>
      </dgm:spPr>
      <dgm:t>
        <a:bodyPr/>
        <a:lstStyle/>
        <a:p>
          <a:r>
            <a:rPr lang="es-GT" b="1" dirty="0" smtClean="0"/>
            <a:t>NIIF PLENAS</a:t>
          </a:r>
          <a:endParaRPr lang="es-GT" b="1" dirty="0"/>
        </a:p>
      </dgm:t>
    </dgm:pt>
    <dgm:pt modelId="{895B2822-DF89-4C5A-A693-E548EC4B6F4F}" type="parTrans" cxnId="{09A9F66F-BE71-4D9A-95EC-B6A40BF4C106}">
      <dgm:prSet/>
      <dgm:spPr/>
      <dgm:t>
        <a:bodyPr/>
        <a:lstStyle/>
        <a:p>
          <a:endParaRPr lang="es-GT"/>
        </a:p>
      </dgm:t>
    </dgm:pt>
    <dgm:pt modelId="{70F040ED-A74E-408E-8FE6-F269AA8093B7}" type="sibTrans" cxnId="{09A9F66F-BE71-4D9A-95EC-B6A40BF4C106}">
      <dgm:prSet/>
      <dgm:spPr/>
      <dgm:t>
        <a:bodyPr/>
        <a:lstStyle/>
        <a:p>
          <a:endParaRPr lang="es-GT"/>
        </a:p>
      </dgm:t>
    </dgm:pt>
    <dgm:pt modelId="{997FE71B-AE4C-469C-B3C8-A1138F31E675}">
      <dgm:prSet phldrT="[Texto]"/>
      <dgm:spPr>
        <a:solidFill>
          <a:schemeClr val="accent1">
            <a:lumMod val="75000"/>
            <a:alpha val="90000"/>
          </a:schemeClr>
        </a:solidFill>
        <a:effectLst>
          <a:innerShdw blurRad="63500" dist="50800" dir="18900000">
            <a:prstClr val="black">
              <a:alpha val="50000"/>
            </a:prstClr>
          </a:innerShdw>
        </a:effectLst>
      </dgm:spPr>
      <dgm:t>
        <a:bodyPr/>
        <a:lstStyle/>
        <a:p>
          <a:r>
            <a:rPr lang="es-GT" b="1" dirty="0" smtClean="0">
              <a:solidFill>
                <a:schemeClr val="bg1"/>
              </a:solidFill>
            </a:rPr>
            <a:t>NIIF PYMES</a:t>
          </a:r>
          <a:endParaRPr lang="es-GT" b="1" dirty="0">
            <a:solidFill>
              <a:schemeClr val="bg1"/>
            </a:solidFill>
          </a:endParaRPr>
        </a:p>
      </dgm:t>
    </dgm:pt>
    <dgm:pt modelId="{0F3DADCA-6576-47E1-9B36-ECD865BBBEF0}" type="parTrans" cxnId="{7B56E0A5-B2C5-4471-A75E-25E670B1DCD6}">
      <dgm:prSet/>
      <dgm:spPr/>
      <dgm:t>
        <a:bodyPr/>
        <a:lstStyle/>
        <a:p>
          <a:endParaRPr lang="es-GT"/>
        </a:p>
      </dgm:t>
    </dgm:pt>
    <dgm:pt modelId="{396F8F45-4557-40A8-8B3E-0438A2474649}" type="sibTrans" cxnId="{7B56E0A5-B2C5-4471-A75E-25E670B1DCD6}">
      <dgm:prSet/>
      <dgm:spPr/>
      <dgm:t>
        <a:bodyPr/>
        <a:lstStyle/>
        <a:p>
          <a:endParaRPr lang="es-GT"/>
        </a:p>
      </dgm:t>
    </dgm:pt>
    <dgm:pt modelId="{1C5E5E40-32F0-442D-92E6-4B1D0028203F}">
      <dgm:prSet phldrT="[Texto]"/>
      <dgm:spPr>
        <a:solidFill>
          <a:schemeClr val="bg1">
            <a:lumMod val="75000"/>
            <a:alpha val="90000"/>
          </a:schemeClr>
        </a:solidFill>
        <a:effectLst>
          <a:innerShdw blurRad="63500" dist="50800" dir="18900000">
            <a:prstClr val="black">
              <a:alpha val="50000"/>
            </a:prstClr>
          </a:innerShdw>
        </a:effectLst>
      </dgm:spPr>
      <dgm:t>
        <a:bodyPr/>
        <a:lstStyle/>
        <a:p>
          <a:r>
            <a:rPr lang="es-GT" b="1" dirty="0" smtClean="0"/>
            <a:t>GUÍA PARA MICROENTIDADES</a:t>
          </a:r>
          <a:endParaRPr lang="es-GT" b="1" dirty="0"/>
        </a:p>
      </dgm:t>
    </dgm:pt>
    <dgm:pt modelId="{B587E357-31B1-42EB-AEF9-A61C606DC5D0}" type="parTrans" cxnId="{5DB99EAB-1398-422C-AAA0-28B32504F000}">
      <dgm:prSet/>
      <dgm:spPr/>
      <dgm:t>
        <a:bodyPr/>
        <a:lstStyle/>
        <a:p>
          <a:endParaRPr lang="es-GT"/>
        </a:p>
      </dgm:t>
    </dgm:pt>
    <dgm:pt modelId="{D46713C7-904E-4E15-8D5A-63D831A6F33C}" type="sibTrans" cxnId="{5DB99EAB-1398-422C-AAA0-28B32504F000}">
      <dgm:prSet/>
      <dgm:spPr/>
      <dgm:t>
        <a:bodyPr/>
        <a:lstStyle/>
        <a:p>
          <a:endParaRPr lang="es-GT"/>
        </a:p>
      </dgm:t>
    </dgm:pt>
    <dgm:pt modelId="{91B63A26-CB99-4C8F-8BFF-67BCA5A9C0DE}" type="pres">
      <dgm:prSet presAssocID="{3D0A7CE8-299C-48BB-B160-C61D59691944}" presName="compositeShape" presStyleCnt="0">
        <dgm:presLayoutVars>
          <dgm:dir/>
          <dgm:resizeHandles/>
        </dgm:presLayoutVars>
      </dgm:prSet>
      <dgm:spPr/>
    </dgm:pt>
    <dgm:pt modelId="{AF39CCD9-E269-45BD-B3D1-5CC8FA7BF7B7}" type="pres">
      <dgm:prSet presAssocID="{3D0A7CE8-299C-48BB-B160-C61D59691944}" presName="pyramid" presStyleLbl="node1" presStyleIdx="0" presStyleCnt="1"/>
      <dgm:spPr>
        <a:solidFill>
          <a:schemeClr val="accent1">
            <a:lumMod val="50000"/>
          </a:schemeClr>
        </a:solidFill>
        <a:effectLst>
          <a:glow rad="228600">
            <a:schemeClr val="accent1">
              <a:satMod val="175000"/>
              <a:alpha val="40000"/>
            </a:schemeClr>
          </a:glow>
        </a:effectLst>
      </dgm:spPr>
    </dgm:pt>
    <dgm:pt modelId="{61666D16-7CD2-4BE7-A89C-C966EFDE80FA}" type="pres">
      <dgm:prSet presAssocID="{3D0A7CE8-299C-48BB-B160-C61D59691944}" presName="theList" presStyleCnt="0"/>
      <dgm:spPr/>
    </dgm:pt>
    <dgm:pt modelId="{B80C2B92-5A0C-4623-80E8-63397C23BAF4}" type="pres">
      <dgm:prSet presAssocID="{3EC9D5E5-D8B0-4C79-A719-887E0222EC63}" presName="aNode" presStyleLbl="fgAcc1" presStyleIdx="0" presStyleCnt="3" custLinFactY="4030" custLinFactNeighborX="-49289" custLinFactNeighborY="100000">
        <dgm:presLayoutVars>
          <dgm:bulletEnabled val="1"/>
        </dgm:presLayoutVars>
      </dgm:prSet>
      <dgm:spPr/>
      <dgm:t>
        <a:bodyPr/>
        <a:lstStyle/>
        <a:p>
          <a:endParaRPr lang="es-GT"/>
        </a:p>
      </dgm:t>
    </dgm:pt>
    <dgm:pt modelId="{E12E75C9-3008-4392-A024-ED4E904DD2D2}" type="pres">
      <dgm:prSet presAssocID="{3EC9D5E5-D8B0-4C79-A719-887E0222EC63}" presName="aSpace" presStyleCnt="0"/>
      <dgm:spPr/>
    </dgm:pt>
    <dgm:pt modelId="{1CEDC020-44C6-48B7-A199-B2831ED6548A}" type="pres">
      <dgm:prSet presAssocID="{997FE71B-AE4C-469C-B3C8-A1138F31E675}" presName="aNode" presStyleLbl="fgAcc1" presStyleIdx="1" presStyleCnt="3" custLinFactY="18494" custLinFactNeighborX="-50795" custLinFactNeighborY="100000">
        <dgm:presLayoutVars>
          <dgm:bulletEnabled val="1"/>
        </dgm:presLayoutVars>
      </dgm:prSet>
      <dgm:spPr/>
      <dgm:t>
        <a:bodyPr/>
        <a:lstStyle/>
        <a:p>
          <a:endParaRPr lang="es-GT"/>
        </a:p>
      </dgm:t>
    </dgm:pt>
    <dgm:pt modelId="{A784DFDF-3CE5-4117-A4DB-DA98D1B0B80C}" type="pres">
      <dgm:prSet presAssocID="{997FE71B-AE4C-469C-B3C8-A1138F31E675}" presName="aSpace" presStyleCnt="0"/>
      <dgm:spPr/>
    </dgm:pt>
    <dgm:pt modelId="{1EE70458-0F7D-409A-9717-0778A84DD2CF}" type="pres">
      <dgm:prSet presAssocID="{1C5E5E40-32F0-442D-92E6-4B1D0028203F}" presName="aNode" presStyleLbl="fgAcc1" presStyleIdx="2" presStyleCnt="3" custLinFactY="31925" custLinFactNeighborX="-51171" custLinFactNeighborY="100000">
        <dgm:presLayoutVars>
          <dgm:bulletEnabled val="1"/>
        </dgm:presLayoutVars>
      </dgm:prSet>
      <dgm:spPr/>
      <dgm:t>
        <a:bodyPr/>
        <a:lstStyle/>
        <a:p>
          <a:endParaRPr lang="es-GT"/>
        </a:p>
      </dgm:t>
    </dgm:pt>
    <dgm:pt modelId="{6CA91EBB-F803-470A-B951-80DFAFF83548}" type="pres">
      <dgm:prSet presAssocID="{1C5E5E40-32F0-442D-92E6-4B1D0028203F}" presName="aSpace" presStyleCnt="0"/>
      <dgm:spPr/>
    </dgm:pt>
  </dgm:ptLst>
  <dgm:cxnLst>
    <dgm:cxn modelId="{7FDFD9DF-A1C1-466A-BBAF-8659F53479A7}" type="presOf" srcId="{3D0A7CE8-299C-48BB-B160-C61D59691944}" destId="{91B63A26-CB99-4C8F-8BFF-67BCA5A9C0DE}" srcOrd="0" destOrd="0" presId="urn:microsoft.com/office/officeart/2005/8/layout/pyramid2"/>
    <dgm:cxn modelId="{7B56E0A5-B2C5-4471-A75E-25E670B1DCD6}" srcId="{3D0A7CE8-299C-48BB-B160-C61D59691944}" destId="{997FE71B-AE4C-469C-B3C8-A1138F31E675}" srcOrd="1" destOrd="0" parTransId="{0F3DADCA-6576-47E1-9B36-ECD865BBBEF0}" sibTransId="{396F8F45-4557-40A8-8B3E-0438A2474649}"/>
    <dgm:cxn modelId="{A62D3251-81C5-4826-9727-9183B650005C}" type="presOf" srcId="{997FE71B-AE4C-469C-B3C8-A1138F31E675}" destId="{1CEDC020-44C6-48B7-A199-B2831ED6548A}" srcOrd="0" destOrd="0" presId="urn:microsoft.com/office/officeart/2005/8/layout/pyramid2"/>
    <dgm:cxn modelId="{09A9F66F-BE71-4D9A-95EC-B6A40BF4C106}" srcId="{3D0A7CE8-299C-48BB-B160-C61D59691944}" destId="{3EC9D5E5-D8B0-4C79-A719-887E0222EC63}" srcOrd="0" destOrd="0" parTransId="{895B2822-DF89-4C5A-A693-E548EC4B6F4F}" sibTransId="{70F040ED-A74E-408E-8FE6-F269AA8093B7}"/>
    <dgm:cxn modelId="{5DB99EAB-1398-422C-AAA0-28B32504F000}" srcId="{3D0A7CE8-299C-48BB-B160-C61D59691944}" destId="{1C5E5E40-32F0-442D-92E6-4B1D0028203F}" srcOrd="2" destOrd="0" parTransId="{B587E357-31B1-42EB-AEF9-A61C606DC5D0}" sibTransId="{D46713C7-904E-4E15-8D5A-63D831A6F33C}"/>
    <dgm:cxn modelId="{76F15B89-4CE6-4F2D-B108-140C2290EDA7}" type="presOf" srcId="{3EC9D5E5-D8B0-4C79-A719-887E0222EC63}" destId="{B80C2B92-5A0C-4623-80E8-63397C23BAF4}" srcOrd="0" destOrd="0" presId="urn:microsoft.com/office/officeart/2005/8/layout/pyramid2"/>
    <dgm:cxn modelId="{F3E9D1BE-2B67-42E5-9586-99644C6B1BC4}" type="presOf" srcId="{1C5E5E40-32F0-442D-92E6-4B1D0028203F}" destId="{1EE70458-0F7D-409A-9717-0778A84DD2CF}" srcOrd="0" destOrd="0" presId="urn:microsoft.com/office/officeart/2005/8/layout/pyramid2"/>
    <dgm:cxn modelId="{FCB53C09-85B0-4108-B0C6-C2CE875F43A2}" type="presParOf" srcId="{91B63A26-CB99-4C8F-8BFF-67BCA5A9C0DE}" destId="{AF39CCD9-E269-45BD-B3D1-5CC8FA7BF7B7}" srcOrd="0" destOrd="0" presId="urn:microsoft.com/office/officeart/2005/8/layout/pyramid2"/>
    <dgm:cxn modelId="{05E8A776-E2E3-41DF-A9DB-4CA6D0AD2658}" type="presParOf" srcId="{91B63A26-CB99-4C8F-8BFF-67BCA5A9C0DE}" destId="{61666D16-7CD2-4BE7-A89C-C966EFDE80FA}" srcOrd="1" destOrd="0" presId="urn:microsoft.com/office/officeart/2005/8/layout/pyramid2"/>
    <dgm:cxn modelId="{1C23324D-0B0F-4346-9202-781CC9B8A6C0}" type="presParOf" srcId="{61666D16-7CD2-4BE7-A89C-C966EFDE80FA}" destId="{B80C2B92-5A0C-4623-80E8-63397C23BAF4}" srcOrd="0" destOrd="0" presId="urn:microsoft.com/office/officeart/2005/8/layout/pyramid2"/>
    <dgm:cxn modelId="{2D542719-FDD6-4BB1-A673-30B507A7CB60}" type="presParOf" srcId="{61666D16-7CD2-4BE7-A89C-C966EFDE80FA}" destId="{E12E75C9-3008-4392-A024-ED4E904DD2D2}" srcOrd="1" destOrd="0" presId="urn:microsoft.com/office/officeart/2005/8/layout/pyramid2"/>
    <dgm:cxn modelId="{00006E01-517B-46D4-917B-68AAFB8846BE}" type="presParOf" srcId="{61666D16-7CD2-4BE7-A89C-C966EFDE80FA}" destId="{1CEDC020-44C6-48B7-A199-B2831ED6548A}" srcOrd="2" destOrd="0" presId="urn:microsoft.com/office/officeart/2005/8/layout/pyramid2"/>
    <dgm:cxn modelId="{8BA02F6C-CFA5-4034-8FD1-063E89087DCF}" type="presParOf" srcId="{61666D16-7CD2-4BE7-A89C-C966EFDE80FA}" destId="{A784DFDF-3CE5-4117-A4DB-DA98D1B0B80C}" srcOrd="3" destOrd="0" presId="urn:microsoft.com/office/officeart/2005/8/layout/pyramid2"/>
    <dgm:cxn modelId="{74763374-9A6C-4041-BDCE-1C9B86AD0AE9}" type="presParOf" srcId="{61666D16-7CD2-4BE7-A89C-C966EFDE80FA}" destId="{1EE70458-0F7D-409A-9717-0778A84DD2CF}" srcOrd="4" destOrd="0" presId="urn:microsoft.com/office/officeart/2005/8/layout/pyramid2"/>
    <dgm:cxn modelId="{E07341B4-5E1B-4B50-8870-33FC8C0589C8}" type="presParOf" srcId="{61666D16-7CD2-4BE7-A89C-C966EFDE80FA}" destId="{6CA91EBB-F803-470A-B951-80DFAFF83548}" srcOrd="5" destOrd="0" presId="urn:microsoft.com/office/officeart/2005/8/layout/pyramid2"/>
  </dgm:cxnLst>
  <dgm:bg/>
  <dgm:whole/>
</dgm:dataModel>
</file>

<file path=ppt/diagrams/layout1.xml><?xml version="1.0" encoding="utf-8"?>
<dgm:layoutDef xmlns:dgm="http://schemas.openxmlformats.org/drawingml/2006/diagram" xmlns:a="http://schemas.openxmlformats.org/drawingml/2006/main" uniqueId="urn:microsoft.com/office/officeart/2005/8/layout/pyramid2">
  <dgm:title val=""/>
  <dgm:desc val=""/>
  <dgm:catLst>
    <dgm:cat type="pyramid" pri="3000"/>
    <dgm:cat type="list" pri="21000"/>
    <dgm:cat type="convert" pri="17000"/>
  </dgm:catLst>
  <dgm:sampData useDef="1">
    <dgm:dataModel>
      <dgm:ptLst/>
      <dgm:bg/>
      <dgm:whole/>
    </dgm:dataModel>
  </dgm:sampData>
  <dgm:styleData useDef="1">
    <dgm:dataModel>
      <dgm:ptLst/>
      <dgm:bg/>
      <dgm:whole/>
    </dgm:dataModel>
  </dgm:styleData>
  <dgm:clrData useDef="1">
    <dgm:dataModel>
      <dgm:ptLst/>
      <dgm:bg/>
      <dgm:whole/>
    </dgm:dataModel>
  </dgm:clrData>
  <dgm:layoutNode name="compositeShape">
    <dgm:alg type="composite"/>
    <dgm:shape xmlns:r="http://schemas.openxmlformats.org/officeDocument/2006/relationships" r:blip="">
      <dgm:adjLst/>
    </dgm:shape>
    <dgm:presOf/>
    <dgm:varLst>
      <dgm:dir/>
      <dgm:resizeHandles/>
    </dgm:varLst>
    <dgm:choose name="Name0">
      <dgm:if name="Name1" func="var" arg="dir" op="equ" val="norm">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l" for="ch" forName="theList" refType="w" refFor="ch" refForName="pyramid" fact="0.5"/>
          <dgm:constr type="h" for="des" forName="aSpace" refType="h" fact="0.1"/>
        </dgm:constrLst>
      </dgm:if>
      <dgm:else name="Name2">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r" for="ch" forName="theList" refType="w" refFor="ch" refForName="pyramid" fact="0.5"/>
          <dgm:constr type="h" for="des" forName="aSpace" refType="h" fact="0.1"/>
        </dgm:constrLst>
      </dgm:else>
    </dgm:choose>
    <dgm:ruleLst/>
    <dgm:choose name="Name3">
      <dgm:if name="Name4" axis="ch" ptType="node" func="cnt" op="gte" val="1">
        <dgm:layoutNode name="pyramid" styleLbl="node1">
          <dgm:alg type="sp"/>
          <dgm:shape xmlns:r="http://schemas.openxmlformats.org/officeDocument/2006/relationships" type="triangle" r:blip="">
            <dgm:adjLst/>
          </dgm:shape>
          <dgm:presOf/>
          <dgm:constrLst/>
          <dgm:ruleLst/>
        </dgm:layoutNode>
        <dgm:layoutNode name="theList">
          <dgm:alg type="lin">
            <dgm:param type="linDir" val="fromT"/>
          </dgm:alg>
          <dgm:shape xmlns:r="http://schemas.openxmlformats.org/officeDocument/2006/relationships" r:blip="">
            <dgm:adjLst/>
          </dgm:shape>
          <dgm:presOf/>
          <dgm:constrLst>
            <dgm:constr type="w" for="ch" forName="aNode" refType="w"/>
            <dgm:constr type="h" for="ch" forName="aNode" refType="h"/>
            <dgm:constr type="primFontSz" for="ch" ptType="node" op="equ"/>
          </dgm:constrLst>
          <dgm:ruleLst/>
          <dgm:forEach name="aNodeForEach" axis="ch" ptType="node">
            <dgm:layoutNode name="aNode" styleLbl="fgAcc1">
              <dgm:varLst>
                <dgm:bulletEnabled val="1"/>
              </dgm:varLst>
              <dgm:alg type="tx"/>
              <dgm:shape xmlns:r="http://schemas.openxmlformats.org/officeDocument/2006/relationships" type="roundRect" r:blip="">
                <dgm:adjLst/>
              </dgm:shape>
              <dgm:presOf axis="desOrSelf" ptType="node"/>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aSpace">
              <dgm:alg type="sp"/>
              <dgm:shape xmlns:r="http://schemas.openxmlformats.org/officeDocument/2006/relationships" r:blip="">
                <dgm:adjLst/>
              </dgm:shape>
              <dgm:presOf/>
              <dgm:constrLst/>
              <dgm:ruleLst/>
            </dgm:layoutNode>
          </dgm:forEach>
        </dgm:layoutNode>
      </dgm:if>
      <dgm:else name="Name5"/>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bg>
      <p:bgRef idx="1002">
        <a:schemeClr val="bg2"/>
      </p:bgRef>
    </p:bg>
    <p:spTree>
      <p:nvGrpSpPr>
        <p:cNvPr id="1" name=""/>
        <p:cNvGrpSpPr/>
        <p:nvPr/>
      </p:nvGrpSpPr>
      <p:grpSpPr>
        <a:xfrm>
          <a:off x="0" y="0"/>
          <a:ext cx="0" cy="0"/>
          <a:chOff x="0" y="0"/>
          <a:chExt cx="0" cy="0"/>
        </a:xfrm>
      </p:grpSpPr>
      <p:sp>
        <p:nvSpPr>
          <p:cNvPr id="9" name="8 Título"/>
          <p:cNvSpPr>
            <a:spLocks noGrp="1"/>
          </p:cNvSpPr>
          <p:nvPr>
            <p:ph type="ctrTitle"/>
          </p:nvPr>
        </p:nvSpPr>
        <p:spPr>
          <a:xfrm>
            <a:off x="711200" y="1371600"/>
            <a:ext cx="10468864"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s-ES" smtClean="0"/>
              <a:t>Haga clic para modificar el estilo de título del patrón</a:t>
            </a:r>
            <a:endParaRPr kumimoji="0" lang="en-US"/>
          </a:p>
        </p:txBody>
      </p:sp>
      <p:sp>
        <p:nvSpPr>
          <p:cNvPr id="17" name="16 Subtítulo"/>
          <p:cNvSpPr>
            <a:spLocks noGrp="1"/>
          </p:cNvSpPr>
          <p:nvPr>
            <p:ph type="subTitle" idx="1"/>
          </p:nvPr>
        </p:nvSpPr>
        <p:spPr>
          <a:xfrm>
            <a:off x="711200" y="3228536"/>
            <a:ext cx="10472928"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smtClean="0"/>
              <a:t>Haga clic para modificar el estilo de subtítulo del patrón</a:t>
            </a:r>
            <a:endParaRPr kumimoji="0" lang="en-US"/>
          </a:p>
        </p:txBody>
      </p:sp>
      <p:sp>
        <p:nvSpPr>
          <p:cNvPr id="30" name="29 Marcador de fecha"/>
          <p:cNvSpPr>
            <a:spLocks noGrp="1"/>
          </p:cNvSpPr>
          <p:nvPr>
            <p:ph type="dt" sz="half" idx="10"/>
          </p:nvPr>
        </p:nvSpPr>
        <p:spPr/>
        <p:txBody>
          <a:bodyPr/>
          <a:lstStyle/>
          <a:p>
            <a:fld id="{114EAB6A-87E5-4145-AB27-F2A3E8DCEEF9}" type="datetimeFigureOut">
              <a:rPr lang="es-GT" smtClean="0"/>
              <a:pPr/>
              <a:t>7/07/2017</a:t>
            </a:fld>
            <a:endParaRPr lang="es-GT" dirty="0"/>
          </a:p>
        </p:txBody>
      </p:sp>
      <p:sp>
        <p:nvSpPr>
          <p:cNvPr id="19" name="18 Marcador de pie de página"/>
          <p:cNvSpPr>
            <a:spLocks noGrp="1"/>
          </p:cNvSpPr>
          <p:nvPr>
            <p:ph type="ftr" sz="quarter" idx="11"/>
          </p:nvPr>
        </p:nvSpPr>
        <p:spPr/>
        <p:txBody>
          <a:bodyPr/>
          <a:lstStyle/>
          <a:p>
            <a:endParaRPr lang="es-GT" dirty="0"/>
          </a:p>
        </p:txBody>
      </p:sp>
      <p:sp>
        <p:nvSpPr>
          <p:cNvPr id="27" name="26 Marcador de número de diapositiva"/>
          <p:cNvSpPr>
            <a:spLocks noGrp="1"/>
          </p:cNvSpPr>
          <p:nvPr>
            <p:ph type="sldNum" sz="quarter" idx="12"/>
          </p:nvPr>
        </p:nvSpPr>
        <p:spPr/>
        <p:txBody>
          <a:bodyPr/>
          <a:lstStyle/>
          <a:p>
            <a:fld id="{21E8F70A-EFAC-4E7A-B0FA-0CF5FB806EE2}" type="slidenum">
              <a:rPr lang="es-GT" smtClean="0"/>
              <a:pPr/>
              <a:t>‹Nº›</a:t>
            </a:fld>
            <a:endParaRPr lang="es-GT" dirty="0"/>
          </a:p>
        </p:txBody>
      </p:sp>
    </p:spTree>
  </p:cSld>
  <p:clrMapOvr>
    <a:overrideClrMapping bg1="dk1" tx1="lt1" bg2="dk2" tx2="lt2" accent1="accent1" accent2="accent2" accent3="accent3" accent4="accent4" accent5="accent5" accent6="accent6" hlink="hlink" folHlink="folHlink"/>
  </p:clrMapOvr>
  <p:transition>
    <p:wedg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114EAB6A-87E5-4145-AB27-F2A3E8DCEEF9}" type="datetimeFigureOut">
              <a:rPr lang="es-GT" smtClean="0"/>
              <a:pPr/>
              <a:t>7/07/2017</a:t>
            </a:fld>
            <a:endParaRPr lang="es-GT" dirty="0"/>
          </a:p>
        </p:txBody>
      </p:sp>
      <p:sp>
        <p:nvSpPr>
          <p:cNvPr id="5" name="4 Marcador de pie de página"/>
          <p:cNvSpPr>
            <a:spLocks noGrp="1"/>
          </p:cNvSpPr>
          <p:nvPr>
            <p:ph type="ftr" sz="quarter" idx="11"/>
          </p:nvPr>
        </p:nvSpPr>
        <p:spPr/>
        <p:txBody>
          <a:bodyPr/>
          <a:lstStyle/>
          <a:p>
            <a:endParaRPr lang="es-GT" dirty="0"/>
          </a:p>
        </p:txBody>
      </p:sp>
      <p:sp>
        <p:nvSpPr>
          <p:cNvPr id="6" name="5 Marcador de número de diapositiva"/>
          <p:cNvSpPr>
            <a:spLocks noGrp="1"/>
          </p:cNvSpPr>
          <p:nvPr>
            <p:ph type="sldNum" sz="quarter" idx="12"/>
          </p:nvPr>
        </p:nvSpPr>
        <p:spPr/>
        <p:txBody>
          <a:bodyPr/>
          <a:lstStyle/>
          <a:p>
            <a:fld id="{21E8F70A-EFAC-4E7A-B0FA-0CF5FB806EE2}" type="slidenum">
              <a:rPr lang="es-GT" smtClean="0"/>
              <a:pPr/>
              <a:t>‹Nº›</a:t>
            </a:fld>
            <a:endParaRPr lang="es-GT" dirty="0"/>
          </a:p>
        </p:txBody>
      </p:sp>
    </p:spTree>
  </p:cSld>
  <p:clrMapOvr>
    <a:masterClrMapping/>
  </p:clrMapOvr>
  <p:transition>
    <p:wedg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8839200" y="914401"/>
            <a:ext cx="2743200" cy="5211763"/>
          </a:xfrm>
        </p:spPr>
        <p:txBody>
          <a:bodyPr vert="eaVer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609600" y="914401"/>
            <a:ext cx="8026400" cy="5211763"/>
          </a:xfrm>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114EAB6A-87E5-4145-AB27-F2A3E8DCEEF9}" type="datetimeFigureOut">
              <a:rPr lang="es-GT" smtClean="0"/>
              <a:pPr/>
              <a:t>7/07/2017</a:t>
            </a:fld>
            <a:endParaRPr lang="es-GT" dirty="0"/>
          </a:p>
        </p:txBody>
      </p:sp>
      <p:sp>
        <p:nvSpPr>
          <p:cNvPr id="5" name="4 Marcador de pie de página"/>
          <p:cNvSpPr>
            <a:spLocks noGrp="1"/>
          </p:cNvSpPr>
          <p:nvPr>
            <p:ph type="ftr" sz="quarter" idx="11"/>
          </p:nvPr>
        </p:nvSpPr>
        <p:spPr/>
        <p:txBody>
          <a:bodyPr/>
          <a:lstStyle/>
          <a:p>
            <a:endParaRPr lang="es-GT" dirty="0"/>
          </a:p>
        </p:txBody>
      </p:sp>
      <p:sp>
        <p:nvSpPr>
          <p:cNvPr id="6" name="5 Marcador de número de diapositiva"/>
          <p:cNvSpPr>
            <a:spLocks noGrp="1"/>
          </p:cNvSpPr>
          <p:nvPr>
            <p:ph type="sldNum" sz="quarter" idx="12"/>
          </p:nvPr>
        </p:nvSpPr>
        <p:spPr/>
        <p:txBody>
          <a:bodyPr/>
          <a:lstStyle/>
          <a:p>
            <a:fld id="{21E8F70A-EFAC-4E7A-B0FA-0CF5FB806EE2}" type="slidenum">
              <a:rPr lang="es-GT" smtClean="0"/>
              <a:pPr/>
              <a:t>‹Nº›</a:t>
            </a:fld>
            <a:endParaRPr lang="es-GT" dirty="0"/>
          </a:p>
        </p:txBody>
      </p:sp>
    </p:spTree>
  </p:cSld>
  <p:clrMapOvr>
    <a:masterClrMapping/>
  </p:clrMapOvr>
  <p:transition>
    <p:wedg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contenido"/>
          <p:cNvSpPr>
            <a:spLocks noGrp="1"/>
          </p:cNvSpPr>
          <p:nvPr>
            <p:ph idx="1"/>
          </p:nvPr>
        </p:nvSpPr>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114EAB6A-87E5-4145-AB27-F2A3E8DCEEF9}" type="datetimeFigureOut">
              <a:rPr lang="es-GT" smtClean="0"/>
              <a:pPr/>
              <a:t>7/07/2017</a:t>
            </a:fld>
            <a:endParaRPr lang="es-GT" dirty="0"/>
          </a:p>
        </p:txBody>
      </p:sp>
      <p:sp>
        <p:nvSpPr>
          <p:cNvPr id="5" name="4 Marcador de pie de página"/>
          <p:cNvSpPr>
            <a:spLocks noGrp="1"/>
          </p:cNvSpPr>
          <p:nvPr>
            <p:ph type="ftr" sz="quarter" idx="11"/>
          </p:nvPr>
        </p:nvSpPr>
        <p:spPr/>
        <p:txBody>
          <a:bodyPr/>
          <a:lstStyle/>
          <a:p>
            <a:endParaRPr lang="es-GT" dirty="0"/>
          </a:p>
        </p:txBody>
      </p:sp>
      <p:sp>
        <p:nvSpPr>
          <p:cNvPr id="6" name="5 Marcador de número de diapositiva"/>
          <p:cNvSpPr>
            <a:spLocks noGrp="1"/>
          </p:cNvSpPr>
          <p:nvPr>
            <p:ph type="sldNum" sz="quarter" idx="12"/>
          </p:nvPr>
        </p:nvSpPr>
        <p:spPr/>
        <p:txBody>
          <a:bodyPr/>
          <a:lstStyle/>
          <a:p>
            <a:fld id="{21E8F70A-EFAC-4E7A-B0FA-0CF5FB806EE2}" type="slidenum">
              <a:rPr lang="es-GT" smtClean="0"/>
              <a:pPr/>
              <a:t>‹Nº›</a:t>
            </a:fld>
            <a:endParaRPr lang="es-GT" dirty="0"/>
          </a:p>
        </p:txBody>
      </p:sp>
    </p:spTree>
  </p:cSld>
  <p:clrMapOvr>
    <a:masterClrMapping/>
  </p:clrMapOvr>
  <p:transition>
    <p:wedg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bg>
      <p:bgRef idx="1002">
        <a:schemeClr val="bg2"/>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707136" y="1316736"/>
            <a:ext cx="103632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707136" y="2704664"/>
            <a:ext cx="103632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smtClean="0"/>
              <a:t>Haga clic para modificar el estilo de texto del patrón</a:t>
            </a:r>
          </a:p>
        </p:txBody>
      </p:sp>
      <p:sp>
        <p:nvSpPr>
          <p:cNvPr id="4" name="3 Marcador de fecha"/>
          <p:cNvSpPr>
            <a:spLocks noGrp="1"/>
          </p:cNvSpPr>
          <p:nvPr>
            <p:ph type="dt" sz="half" idx="10"/>
          </p:nvPr>
        </p:nvSpPr>
        <p:spPr/>
        <p:txBody>
          <a:bodyPr/>
          <a:lstStyle/>
          <a:p>
            <a:fld id="{114EAB6A-87E5-4145-AB27-F2A3E8DCEEF9}" type="datetimeFigureOut">
              <a:rPr lang="es-GT" smtClean="0"/>
              <a:pPr/>
              <a:t>7/07/2017</a:t>
            </a:fld>
            <a:endParaRPr lang="es-GT" dirty="0"/>
          </a:p>
        </p:txBody>
      </p:sp>
      <p:sp>
        <p:nvSpPr>
          <p:cNvPr id="5" name="4 Marcador de pie de página"/>
          <p:cNvSpPr>
            <a:spLocks noGrp="1"/>
          </p:cNvSpPr>
          <p:nvPr>
            <p:ph type="ftr" sz="quarter" idx="11"/>
          </p:nvPr>
        </p:nvSpPr>
        <p:spPr/>
        <p:txBody>
          <a:bodyPr/>
          <a:lstStyle/>
          <a:p>
            <a:endParaRPr lang="es-GT" dirty="0"/>
          </a:p>
        </p:txBody>
      </p:sp>
      <p:sp>
        <p:nvSpPr>
          <p:cNvPr id="6" name="5 Marcador de número de diapositiva"/>
          <p:cNvSpPr>
            <a:spLocks noGrp="1"/>
          </p:cNvSpPr>
          <p:nvPr>
            <p:ph type="sldNum" sz="quarter" idx="12"/>
          </p:nvPr>
        </p:nvSpPr>
        <p:spPr/>
        <p:txBody>
          <a:bodyPr/>
          <a:lstStyle/>
          <a:p>
            <a:fld id="{21E8F70A-EFAC-4E7A-B0FA-0CF5FB806EE2}" type="slidenum">
              <a:rPr lang="es-GT" smtClean="0"/>
              <a:pPr/>
              <a:t>‹Nº›</a:t>
            </a:fld>
            <a:endParaRPr lang="es-GT" dirty="0"/>
          </a:p>
        </p:txBody>
      </p:sp>
    </p:spTree>
  </p:cSld>
  <p:clrMapOvr>
    <a:overrideClrMapping bg1="dk1" tx1="lt1" bg2="dk2" tx2="lt2" accent1="accent1" accent2="accent2" accent3="accent3" accent4="accent4" accent5="accent5" accent6="accent6" hlink="hlink" folHlink="folHlink"/>
  </p:clrMapOvr>
  <p:transition>
    <p:wedg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a:xfrm>
            <a:off x="609600" y="704088"/>
            <a:ext cx="10972800" cy="1143000"/>
          </a:xfrm>
        </p:spPr>
        <p:txBody>
          <a:bodyPr/>
          <a:lstStyle/>
          <a:p>
            <a:r>
              <a:rPr kumimoji="0" lang="es-ES" smtClean="0"/>
              <a:t>Haga clic para modificar el estilo de título del patrón</a:t>
            </a:r>
            <a:endParaRPr kumimoji="0" lang="en-US"/>
          </a:p>
        </p:txBody>
      </p:sp>
      <p:sp>
        <p:nvSpPr>
          <p:cNvPr id="3" name="2 Marcador de contenido"/>
          <p:cNvSpPr>
            <a:spLocks noGrp="1"/>
          </p:cNvSpPr>
          <p:nvPr>
            <p:ph sz="half" idx="1"/>
          </p:nvPr>
        </p:nvSpPr>
        <p:spPr>
          <a:xfrm>
            <a:off x="609600" y="1920085"/>
            <a:ext cx="53848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contenido"/>
          <p:cNvSpPr>
            <a:spLocks noGrp="1"/>
          </p:cNvSpPr>
          <p:nvPr>
            <p:ph sz="half" idx="2"/>
          </p:nvPr>
        </p:nvSpPr>
        <p:spPr>
          <a:xfrm>
            <a:off x="6197600" y="1920085"/>
            <a:ext cx="53848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p>
            <a:fld id="{114EAB6A-87E5-4145-AB27-F2A3E8DCEEF9}" type="datetimeFigureOut">
              <a:rPr lang="es-GT" smtClean="0"/>
              <a:pPr/>
              <a:t>7/07/2017</a:t>
            </a:fld>
            <a:endParaRPr lang="es-GT" dirty="0"/>
          </a:p>
        </p:txBody>
      </p:sp>
      <p:sp>
        <p:nvSpPr>
          <p:cNvPr id="6" name="5 Marcador de pie de página"/>
          <p:cNvSpPr>
            <a:spLocks noGrp="1"/>
          </p:cNvSpPr>
          <p:nvPr>
            <p:ph type="ftr" sz="quarter" idx="11"/>
          </p:nvPr>
        </p:nvSpPr>
        <p:spPr/>
        <p:txBody>
          <a:bodyPr/>
          <a:lstStyle/>
          <a:p>
            <a:endParaRPr lang="es-GT" dirty="0"/>
          </a:p>
        </p:txBody>
      </p:sp>
      <p:sp>
        <p:nvSpPr>
          <p:cNvPr id="7" name="6 Marcador de número de diapositiva"/>
          <p:cNvSpPr>
            <a:spLocks noGrp="1"/>
          </p:cNvSpPr>
          <p:nvPr>
            <p:ph type="sldNum" sz="quarter" idx="12"/>
          </p:nvPr>
        </p:nvSpPr>
        <p:spPr/>
        <p:txBody>
          <a:bodyPr/>
          <a:lstStyle/>
          <a:p>
            <a:fld id="{21E8F70A-EFAC-4E7A-B0FA-0CF5FB806EE2}" type="slidenum">
              <a:rPr lang="es-GT" smtClean="0"/>
              <a:pPr/>
              <a:t>‹Nº›</a:t>
            </a:fld>
            <a:endParaRPr lang="es-GT" dirty="0"/>
          </a:p>
        </p:txBody>
      </p:sp>
    </p:spTree>
  </p:cSld>
  <p:clrMapOvr>
    <a:masterClrMapping/>
  </p:clrMapOvr>
  <p:transition>
    <p:wedg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609600" y="704088"/>
            <a:ext cx="10972800" cy="1143000"/>
          </a:xfrm>
        </p:spPr>
        <p:txBody>
          <a:bodyPr tIns="45720" anchor="b"/>
          <a:lstStyle>
            <a:lvl1pPr>
              <a:defRPr/>
            </a:lvl1pPr>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609600" y="1855248"/>
            <a:ext cx="5386917"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4" name="3 Marcador de texto"/>
          <p:cNvSpPr>
            <a:spLocks noGrp="1"/>
          </p:cNvSpPr>
          <p:nvPr>
            <p:ph type="body" sz="half" idx="3"/>
          </p:nvPr>
        </p:nvSpPr>
        <p:spPr>
          <a:xfrm>
            <a:off x="6193368" y="1859758"/>
            <a:ext cx="5389033"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5" name="4 Marcador de contenido"/>
          <p:cNvSpPr>
            <a:spLocks noGrp="1"/>
          </p:cNvSpPr>
          <p:nvPr>
            <p:ph sz="quarter" idx="2"/>
          </p:nvPr>
        </p:nvSpPr>
        <p:spPr>
          <a:xfrm>
            <a:off x="609600" y="2514600"/>
            <a:ext cx="5386917"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6" name="5 Marcador de contenido"/>
          <p:cNvSpPr>
            <a:spLocks noGrp="1"/>
          </p:cNvSpPr>
          <p:nvPr>
            <p:ph sz="quarter" idx="4"/>
          </p:nvPr>
        </p:nvSpPr>
        <p:spPr>
          <a:xfrm>
            <a:off x="6193368" y="2514600"/>
            <a:ext cx="5389033"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7" name="6 Marcador de fecha"/>
          <p:cNvSpPr>
            <a:spLocks noGrp="1"/>
          </p:cNvSpPr>
          <p:nvPr>
            <p:ph type="dt" sz="half" idx="10"/>
          </p:nvPr>
        </p:nvSpPr>
        <p:spPr/>
        <p:txBody>
          <a:bodyPr/>
          <a:lstStyle/>
          <a:p>
            <a:fld id="{114EAB6A-87E5-4145-AB27-F2A3E8DCEEF9}" type="datetimeFigureOut">
              <a:rPr lang="es-GT" smtClean="0"/>
              <a:pPr/>
              <a:t>7/07/2017</a:t>
            </a:fld>
            <a:endParaRPr lang="es-GT" dirty="0"/>
          </a:p>
        </p:txBody>
      </p:sp>
      <p:sp>
        <p:nvSpPr>
          <p:cNvPr id="8" name="7 Marcador de pie de página"/>
          <p:cNvSpPr>
            <a:spLocks noGrp="1"/>
          </p:cNvSpPr>
          <p:nvPr>
            <p:ph type="ftr" sz="quarter" idx="11"/>
          </p:nvPr>
        </p:nvSpPr>
        <p:spPr/>
        <p:txBody>
          <a:bodyPr/>
          <a:lstStyle/>
          <a:p>
            <a:endParaRPr lang="es-GT" dirty="0"/>
          </a:p>
        </p:txBody>
      </p:sp>
      <p:sp>
        <p:nvSpPr>
          <p:cNvPr id="9" name="8 Marcador de número de diapositiva"/>
          <p:cNvSpPr>
            <a:spLocks noGrp="1"/>
          </p:cNvSpPr>
          <p:nvPr>
            <p:ph type="sldNum" sz="quarter" idx="12"/>
          </p:nvPr>
        </p:nvSpPr>
        <p:spPr/>
        <p:txBody>
          <a:bodyPr/>
          <a:lstStyle/>
          <a:p>
            <a:fld id="{21E8F70A-EFAC-4E7A-B0FA-0CF5FB806EE2}" type="slidenum">
              <a:rPr lang="es-GT" smtClean="0"/>
              <a:pPr/>
              <a:t>‹Nº›</a:t>
            </a:fld>
            <a:endParaRPr lang="es-GT" dirty="0"/>
          </a:p>
        </p:txBody>
      </p:sp>
    </p:spTree>
  </p:cSld>
  <p:clrMapOvr>
    <a:masterClrMapping/>
  </p:clrMapOvr>
  <p:transition>
    <p:wedg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a:xfrm>
            <a:off x="609600" y="704088"/>
            <a:ext cx="110744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s-ES" smtClean="0"/>
              <a:t>Haga clic para modificar el estilo de título del patrón</a:t>
            </a:r>
            <a:endParaRPr kumimoji="0" lang="en-US"/>
          </a:p>
        </p:txBody>
      </p:sp>
      <p:sp>
        <p:nvSpPr>
          <p:cNvPr id="3" name="2 Marcador de fecha"/>
          <p:cNvSpPr>
            <a:spLocks noGrp="1"/>
          </p:cNvSpPr>
          <p:nvPr>
            <p:ph type="dt" sz="half" idx="10"/>
          </p:nvPr>
        </p:nvSpPr>
        <p:spPr/>
        <p:txBody>
          <a:bodyPr/>
          <a:lstStyle/>
          <a:p>
            <a:fld id="{114EAB6A-87E5-4145-AB27-F2A3E8DCEEF9}" type="datetimeFigureOut">
              <a:rPr lang="es-GT" smtClean="0"/>
              <a:pPr/>
              <a:t>7/07/2017</a:t>
            </a:fld>
            <a:endParaRPr lang="es-GT" dirty="0"/>
          </a:p>
        </p:txBody>
      </p:sp>
      <p:sp>
        <p:nvSpPr>
          <p:cNvPr id="4" name="3 Marcador de pie de página"/>
          <p:cNvSpPr>
            <a:spLocks noGrp="1"/>
          </p:cNvSpPr>
          <p:nvPr>
            <p:ph type="ftr" sz="quarter" idx="11"/>
          </p:nvPr>
        </p:nvSpPr>
        <p:spPr/>
        <p:txBody>
          <a:bodyPr/>
          <a:lstStyle/>
          <a:p>
            <a:endParaRPr lang="es-GT" dirty="0"/>
          </a:p>
        </p:txBody>
      </p:sp>
      <p:sp>
        <p:nvSpPr>
          <p:cNvPr id="5" name="4 Marcador de número de diapositiva"/>
          <p:cNvSpPr>
            <a:spLocks noGrp="1"/>
          </p:cNvSpPr>
          <p:nvPr>
            <p:ph type="sldNum" sz="quarter" idx="12"/>
          </p:nvPr>
        </p:nvSpPr>
        <p:spPr/>
        <p:txBody>
          <a:bodyPr/>
          <a:lstStyle/>
          <a:p>
            <a:fld id="{21E8F70A-EFAC-4E7A-B0FA-0CF5FB806EE2}" type="slidenum">
              <a:rPr lang="es-GT" smtClean="0"/>
              <a:pPr/>
              <a:t>‹Nº›</a:t>
            </a:fld>
            <a:endParaRPr lang="es-GT" dirty="0"/>
          </a:p>
        </p:txBody>
      </p:sp>
    </p:spTree>
  </p:cSld>
  <p:clrMapOvr>
    <a:masterClrMapping/>
  </p:clrMapOvr>
  <p:transition>
    <p:wedg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114EAB6A-87E5-4145-AB27-F2A3E8DCEEF9}" type="datetimeFigureOut">
              <a:rPr lang="es-GT" smtClean="0"/>
              <a:pPr/>
              <a:t>7/07/2017</a:t>
            </a:fld>
            <a:endParaRPr lang="es-GT" dirty="0"/>
          </a:p>
        </p:txBody>
      </p:sp>
      <p:sp>
        <p:nvSpPr>
          <p:cNvPr id="3" name="2 Marcador de pie de página"/>
          <p:cNvSpPr>
            <a:spLocks noGrp="1"/>
          </p:cNvSpPr>
          <p:nvPr>
            <p:ph type="ftr" sz="quarter" idx="11"/>
          </p:nvPr>
        </p:nvSpPr>
        <p:spPr/>
        <p:txBody>
          <a:bodyPr/>
          <a:lstStyle/>
          <a:p>
            <a:endParaRPr lang="es-GT" dirty="0"/>
          </a:p>
        </p:txBody>
      </p:sp>
      <p:sp>
        <p:nvSpPr>
          <p:cNvPr id="4" name="3 Marcador de número de diapositiva"/>
          <p:cNvSpPr>
            <a:spLocks noGrp="1"/>
          </p:cNvSpPr>
          <p:nvPr>
            <p:ph type="sldNum" sz="quarter" idx="12"/>
          </p:nvPr>
        </p:nvSpPr>
        <p:spPr/>
        <p:txBody>
          <a:bodyPr/>
          <a:lstStyle/>
          <a:p>
            <a:fld id="{21E8F70A-EFAC-4E7A-B0FA-0CF5FB806EE2}" type="slidenum">
              <a:rPr lang="es-GT" smtClean="0"/>
              <a:pPr/>
              <a:t>‹Nº›</a:t>
            </a:fld>
            <a:endParaRPr lang="es-GT" dirty="0"/>
          </a:p>
        </p:txBody>
      </p:sp>
    </p:spTree>
  </p:cSld>
  <p:clrMapOvr>
    <a:masterClrMapping/>
  </p:clrMapOvr>
  <p:transition>
    <p:wedg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914400" y="514352"/>
            <a:ext cx="36576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s-ES" smtClean="0"/>
              <a:t>Haga clic para modificar el estilo de título del patrón</a:t>
            </a:r>
            <a:endParaRPr kumimoji="0" lang="en-US"/>
          </a:p>
        </p:txBody>
      </p:sp>
      <p:sp>
        <p:nvSpPr>
          <p:cNvPr id="3" name="2 Marcador de texto"/>
          <p:cNvSpPr>
            <a:spLocks noGrp="1"/>
          </p:cNvSpPr>
          <p:nvPr>
            <p:ph type="body" idx="2"/>
          </p:nvPr>
        </p:nvSpPr>
        <p:spPr>
          <a:xfrm>
            <a:off x="914400" y="1676400"/>
            <a:ext cx="36576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s-ES" smtClean="0"/>
              <a:t>Haga clic para modificar el estilo de texto del patrón</a:t>
            </a:r>
          </a:p>
        </p:txBody>
      </p:sp>
      <p:sp>
        <p:nvSpPr>
          <p:cNvPr id="4" name="3 Marcador de contenido"/>
          <p:cNvSpPr>
            <a:spLocks noGrp="1"/>
          </p:cNvSpPr>
          <p:nvPr>
            <p:ph sz="half" idx="1"/>
          </p:nvPr>
        </p:nvSpPr>
        <p:spPr>
          <a:xfrm>
            <a:off x="4766733" y="1676400"/>
            <a:ext cx="6815667"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p>
            <a:fld id="{114EAB6A-87E5-4145-AB27-F2A3E8DCEEF9}" type="datetimeFigureOut">
              <a:rPr lang="es-GT" smtClean="0"/>
              <a:pPr/>
              <a:t>7/07/2017</a:t>
            </a:fld>
            <a:endParaRPr lang="es-GT" dirty="0"/>
          </a:p>
        </p:txBody>
      </p:sp>
      <p:sp>
        <p:nvSpPr>
          <p:cNvPr id="6" name="5 Marcador de pie de página"/>
          <p:cNvSpPr>
            <a:spLocks noGrp="1"/>
          </p:cNvSpPr>
          <p:nvPr>
            <p:ph type="ftr" sz="quarter" idx="11"/>
          </p:nvPr>
        </p:nvSpPr>
        <p:spPr/>
        <p:txBody>
          <a:bodyPr/>
          <a:lstStyle/>
          <a:p>
            <a:endParaRPr lang="es-GT" dirty="0"/>
          </a:p>
        </p:txBody>
      </p:sp>
      <p:sp>
        <p:nvSpPr>
          <p:cNvPr id="7" name="6 Marcador de número de diapositiva"/>
          <p:cNvSpPr>
            <a:spLocks noGrp="1"/>
          </p:cNvSpPr>
          <p:nvPr>
            <p:ph type="sldNum" sz="quarter" idx="12"/>
          </p:nvPr>
        </p:nvSpPr>
        <p:spPr/>
        <p:txBody>
          <a:bodyPr/>
          <a:lstStyle/>
          <a:p>
            <a:fld id="{21E8F70A-EFAC-4E7A-B0FA-0CF5FB806EE2}" type="slidenum">
              <a:rPr lang="es-GT" smtClean="0"/>
              <a:pPr/>
              <a:t>‹Nº›</a:t>
            </a:fld>
            <a:endParaRPr lang="es-GT" dirty="0"/>
          </a:p>
        </p:txBody>
      </p:sp>
    </p:spTree>
  </p:cSld>
  <p:clrMapOvr>
    <a:masterClrMapping/>
  </p:clrMapOvr>
  <p:transition>
    <p:wedg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9" name="8 Recortar y redondear rectángulo de esquina sencilla"/>
          <p:cNvSpPr/>
          <p:nvPr/>
        </p:nvSpPr>
        <p:spPr>
          <a:xfrm rot="420000" flipV="1">
            <a:off x="4221004" y="1108077"/>
            <a:ext cx="70104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11 Triángulo rectángulo"/>
          <p:cNvSpPr/>
          <p:nvPr/>
        </p:nvSpPr>
        <p:spPr>
          <a:xfrm rot="420000" flipV="1">
            <a:off x="10672179" y="5359769"/>
            <a:ext cx="207264"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1 Título"/>
          <p:cNvSpPr>
            <a:spLocks noGrp="1"/>
          </p:cNvSpPr>
          <p:nvPr>
            <p:ph type="title"/>
          </p:nvPr>
        </p:nvSpPr>
        <p:spPr>
          <a:xfrm>
            <a:off x="812800" y="1176997"/>
            <a:ext cx="2950464" cy="1582621"/>
          </a:xfrm>
        </p:spPr>
        <p:txBody>
          <a:bodyPr vert="horz" lIns="45720" tIns="45720" rIns="45720" bIns="45720" anchor="b"/>
          <a:lstStyle>
            <a:lvl1pPr algn="l">
              <a:buNone/>
              <a:defRPr sz="2000" b="1">
                <a:solidFill>
                  <a:schemeClr val="tx2"/>
                </a:solidFill>
              </a:defRPr>
            </a:lvl1pPr>
          </a:lstStyle>
          <a:p>
            <a:r>
              <a:rPr kumimoji="0" lang="es-ES" smtClean="0"/>
              <a:t>Haga clic para modificar el estilo de título del patrón</a:t>
            </a:r>
            <a:endParaRPr kumimoji="0" lang="en-US"/>
          </a:p>
        </p:txBody>
      </p:sp>
      <p:sp>
        <p:nvSpPr>
          <p:cNvPr id="4" name="3 Marcador de texto"/>
          <p:cNvSpPr>
            <a:spLocks noGrp="1"/>
          </p:cNvSpPr>
          <p:nvPr>
            <p:ph type="body" sz="half" idx="2"/>
          </p:nvPr>
        </p:nvSpPr>
        <p:spPr>
          <a:xfrm>
            <a:off x="812800" y="2828785"/>
            <a:ext cx="29464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s-ES" smtClean="0"/>
              <a:t>Haga clic para modificar el estilo de texto del patrón</a:t>
            </a:r>
          </a:p>
        </p:txBody>
      </p:sp>
      <p:sp>
        <p:nvSpPr>
          <p:cNvPr id="5" name="4 Marcador de fecha"/>
          <p:cNvSpPr>
            <a:spLocks noGrp="1"/>
          </p:cNvSpPr>
          <p:nvPr>
            <p:ph type="dt" sz="half" idx="10"/>
          </p:nvPr>
        </p:nvSpPr>
        <p:spPr/>
        <p:txBody>
          <a:bodyPr/>
          <a:lstStyle/>
          <a:p>
            <a:fld id="{114EAB6A-87E5-4145-AB27-F2A3E8DCEEF9}" type="datetimeFigureOut">
              <a:rPr lang="es-GT" smtClean="0"/>
              <a:pPr/>
              <a:t>7/07/2017</a:t>
            </a:fld>
            <a:endParaRPr lang="es-GT" dirty="0"/>
          </a:p>
        </p:txBody>
      </p:sp>
      <p:sp>
        <p:nvSpPr>
          <p:cNvPr id="6" name="5 Marcador de pie de página"/>
          <p:cNvSpPr>
            <a:spLocks noGrp="1"/>
          </p:cNvSpPr>
          <p:nvPr>
            <p:ph type="ftr" sz="quarter" idx="11"/>
          </p:nvPr>
        </p:nvSpPr>
        <p:spPr/>
        <p:txBody>
          <a:bodyPr/>
          <a:lstStyle/>
          <a:p>
            <a:endParaRPr lang="es-GT" dirty="0"/>
          </a:p>
        </p:txBody>
      </p:sp>
      <p:sp>
        <p:nvSpPr>
          <p:cNvPr id="7" name="6 Marcador de número de diapositiva"/>
          <p:cNvSpPr>
            <a:spLocks noGrp="1"/>
          </p:cNvSpPr>
          <p:nvPr>
            <p:ph type="sldNum" sz="quarter" idx="12"/>
          </p:nvPr>
        </p:nvSpPr>
        <p:spPr>
          <a:xfrm>
            <a:off x="10769600" y="6356351"/>
            <a:ext cx="812800" cy="365125"/>
          </a:xfrm>
        </p:spPr>
        <p:txBody>
          <a:bodyPr/>
          <a:lstStyle/>
          <a:p>
            <a:fld id="{21E8F70A-EFAC-4E7A-B0FA-0CF5FB806EE2}" type="slidenum">
              <a:rPr lang="es-GT" smtClean="0"/>
              <a:pPr/>
              <a:t>‹Nº›</a:t>
            </a:fld>
            <a:endParaRPr lang="es-GT" dirty="0"/>
          </a:p>
        </p:txBody>
      </p:sp>
      <p:sp>
        <p:nvSpPr>
          <p:cNvPr id="3" name="2 Marcador de posición de imagen"/>
          <p:cNvSpPr>
            <a:spLocks noGrp="1"/>
          </p:cNvSpPr>
          <p:nvPr>
            <p:ph type="pic" idx="1"/>
          </p:nvPr>
        </p:nvSpPr>
        <p:spPr>
          <a:xfrm rot="420000">
            <a:off x="4647724" y="1199517"/>
            <a:ext cx="615696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s-ES" smtClean="0"/>
              <a:t>Haga clic en el icono para agregar una imagen</a:t>
            </a:r>
            <a:endParaRPr kumimoji="0" lang="en-US" dirty="0"/>
          </a:p>
        </p:txBody>
      </p:sp>
      <p:sp>
        <p:nvSpPr>
          <p:cNvPr id="10" name="9 Forma libre"/>
          <p:cNvSpPr>
            <a:spLocks/>
          </p:cNvSpPr>
          <p:nvPr/>
        </p:nvSpPr>
        <p:spPr bwMode="auto">
          <a:xfrm flipV="1">
            <a:off x="-12700" y="5816600"/>
            <a:ext cx="1221740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10 Forma libre"/>
          <p:cNvSpPr>
            <a:spLocks/>
          </p:cNvSpPr>
          <p:nvPr/>
        </p:nvSpPr>
        <p:spPr bwMode="auto">
          <a:xfrm flipV="1">
            <a:off x="5842000" y="6219826"/>
            <a:ext cx="63500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transition>
    <p:wedg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6 Forma libre"/>
          <p:cNvSpPr>
            <a:spLocks/>
          </p:cNvSpPr>
          <p:nvPr/>
        </p:nvSpPr>
        <p:spPr bwMode="auto">
          <a:xfrm>
            <a:off x="-12700" y="-7144"/>
            <a:ext cx="1221740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7 Forma libre"/>
          <p:cNvSpPr>
            <a:spLocks/>
          </p:cNvSpPr>
          <p:nvPr/>
        </p:nvSpPr>
        <p:spPr bwMode="auto">
          <a:xfrm>
            <a:off x="5842000" y="-7143"/>
            <a:ext cx="63500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8 Marcador de título"/>
          <p:cNvSpPr>
            <a:spLocks noGrp="1"/>
          </p:cNvSpPr>
          <p:nvPr>
            <p:ph type="title"/>
          </p:nvPr>
        </p:nvSpPr>
        <p:spPr>
          <a:xfrm>
            <a:off x="609600" y="704088"/>
            <a:ext cx="10972800" cy="1143000"/>
          </a:xfrm>
          <a:prstGeom prst="rect">
            <a:avLst/>
          </a:prstGeom>
        </p:spPr>
        <p:txBody>
          <a:bodyPr vert="horz" lIns="0" rIns="0" bIns="0" anchor="b">
            <a:normAutofit/>
          </a:bodyPr>
          <a:lstStyle/>
          <a:p>
            <a:r>
              <a:rPr kumimoji="0" lang="es-ES" smtClean="0"/>
              <a:t>Haga clic para modificar el estilo de título del patrón</a:t>
            </a:r>
            <a:endParaRPr kumimoji="0" lang="en-US"/>
          </a:p>
        </p:txBody>
      </p:sp>
      <p:sp>
        <p:nvSpPr>
          <p:cNvPr id="30" name="29 Marcador de texto"/>
          <p:cNvSpPr>
            <a:spLocks noGrp="1"/>
          </p:cNvSpPr>
          <p:nvPr>
            <p:ph type="body" idx="1"/>
          </p:nvPr>
        </p:nvSpPr>
        <p:spPr>
          <a:xfrm>
            <a:off x="609600" y="1935480"/>
            <a:ext cx="10972800" cy="4389120"/>
          </a:xfrm>
          <a:prstGeom prst="rect">
            <a:avLst/>
          </a:prstGeom>
        </p:spPr>
        <p:txBody>
          <a:bodyPr vert="horz">
            <a:normAutofit/>
          </a:bodyPr>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
        <p:nvSpPr>
          <p:cNvPr id="10" name="9 Marcador de fecha"/>
          <p:cNvSpPr>
            <a:spLocks noGrp="1"/>
          </p:cNvSpPr>
          <p:nvPr>
            <p:ph type="dt" sz="half" idx="2"/>
          </p:nvPr>
        </p:nvSpPr>
        <p:spPr>
          <a:xfrm>
            <a:off x="609600" y="6356351"/>
            <a:ext cx="2844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114EAB6A-87E5-4145-AB27-F2A3E8DCEEF9}" type="datetimeFigureOut">
              <a:rPr lang="es-GT" smtClean="0"/>
              <a:pPr/>
              <a:t>7/07/2017</a:t>
            </a:fld>
            <a:endParaRPr lang="es-GT" dirty="0"/>
          </a:p>
        </p:txBody>
      </p:sp>
      <p:sp>
        <p:nvSpPr>
          <p:cNvPr id="22" name="21 Marcador de pie de página"/>
          <p:cNvSpPr>
            <a:spLocks noGrp="1"/>
          </p:cNvSpPr>
          <p:nvPr>
            <p:ph type="ftr" sz="quarter" idx="3"/>
          </p:nvPr>
        </p:nvSpPr>
        <p:spPr>
          <a:xfrm>
            <a:off x="3556000" y="6356351"/>
            <a:ext cx="44704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s-GT" dirty="0"/>
          </a:p>
        </p:txBody>
      </p:sp>
      <p:sp>
        <p:nvSpPr>
          <p:cNvPr id="18" name="17 Marcador de número de diapositiva"/>
          <p:cNvSpPr>
            <a:spLocks noGrp="1"/>
          </p:cNvSpPr>
          <p:nvPr>
            <p:ph type="sldNum" sz="quarter" idx="4"/>
          </p:nvPr>
        </p:nvSpPr>
        <p:spPr>
          <a:xfrm>
            <a:off x="10566400" y="6356351"/>
            <a:ext cx="1016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21E8F70A-EFAC-4E7A-B0FA-0CF5FB806EE2}" type="slidenum">
              <a:rPr lang="es-GT" smtClean="0"/>
              <a:pPr/>
              <a:t>‹Nº›</a:t>
            </a:fld>
            <a:endParaRPr lang="es-GT" dirty="0"/>
          </a:p>
        </p:txBody>
      </p:sp>
      <p:grpSp>
        <p:nvGrpSpPr>
          <p:cNvPr id="2" name="1 Grupo"/>
          <p:cNvGrpSpPr/>
          <p:nvPr/>
        </p:nvGrpSpPr>
        <p:grpSpPr>
          <a:xfrm>
            <a:off x="-25356" y="202408"/>
            <a:ext cx="12240731" cy="649224"/>
            <a:chOff x="-19045" y="216550"/>
            <a:chExt cx="9180548" cy="649224"/>
          </a:xfrm>
        </p:grpSpPr>
        <p:sp>
          <p:nvSpPr>
            <p:cNvPr id="12" name="11 Forma libre"/>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12 Forma libre"/>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ransition>
    <p:wedge/>
  </p:transition>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7.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3.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9.jpeg"/><Relationship Id="rId1" Type="http://schemas.openxmlformats.org/officeDocument/2006/relationships/slideLayout" Target="../slideLayouts/slideLayout7.xml"/><Relationship Id="rId4" Type="http://schemas.openxmlformats.org/officeDocument/2006/relationships/image" Target="../media/image2.jpeg"/></Relationships>
</file>

<file path=ppt/slides/_rels/slide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Rectángulo"/>
          <p:cNvSpPr/>
          <p:nvPr/>
        </p:nvSpPr>
        <p:spPr>
          <a:xfrm>
            <a:off x="457200" y="685690"/>
            <a:ext cx="11493352" cy="1323439"/>
          </a:xfrm>
          <a:prstGeom prst="rect">
            <a:avLst/>
          </a:prstGeom>
          <a:noFill/>
          <a:ln w="76200">
            <a:solidFill>
              <a:schemeClr val="tx1"/>
            </a:solidFill>
          </a:ln>
        </p:spPr>
        <p:txBody>
          <a:bodyPr wrap="square" lIns="91440" tIns="45720" rIns="91440" bIns="45720">
            <a:spAutoFit/>
          </a:bodyPr>
          <a:lstStyle/>
          <a:p>
            <a:pPr algn="ctr"/>
            <a:r>
              <a:rPr lang="es-ES" sz="4000" b="1" dirty="0" smtClean="0">
                <a:ln w="12700">
                  <a:solidFill>
                    <a:schemeClr val="tx2">
                      <a:satMod val="155000"/>
                    </a:schemeClr>
                  </a:solidFill>
                  <a:prstDash val="solid"/>
                </a:ln>
                <a:solidFill>
                  <a:schemeClr val="accent1">
                    <a:lumMod val="50000"/>
                  </a:schemeClr>
                </a:solidFill>
                <a:effectLst>
                  <a:outerShdw blurRad="63500" sx="102000" sy="102000" algn="ctr" rotWithShape="0">
                    <a:prstClr val="black">
                      <a:alpha val="40000"/>
                    </a:prstClr>
                  </a:outerShdw>
                </a:effectLst>
              </a:rPr>
              <a:t>JUNTA DE NORMAS INTERNACIONALES DE</a:t>
            </a:r>
          </a:p>
          <a:p>
            <a:pPr algn="ctr"/>
            <a:r>
              <a:rPr lang="es-ES" sz="4000" b="1" dirty="0" smtClean="0">
                <a:ln w="12700">
                  <a:solidFill>
                    <a:schemeClr val="tx2">
                      <a:satMod val="155000"/>
                    </a:schemeClr>
                  </a:solidFill>
                  <a:prstDash val="solid"/>
                </a:ln>
                <a:solidFill>
                  <a:schemeClr val="accent1">
                    <a:lumMod val="50000"/>
                  </a:schemeClr>
                </a:solidFill>
                <a:effectLst>
                  <a:outerShdw blurRad="63500" sx="102000" sy="102000" algn="ctr" rotWithShape="0">
                    <a:prstClr val="black">
                      <a:alpha val="40000"/>
                    </a:prstClr>
                  </a:outerShdw>
                </a:effectLst>
              </a:rPr>
              <a:t> CONTABILIDAD –IASB-</a:t>
            </a:r>
            <a:endParaRPr lang="es-ES" sz="4000" b="1" cap="none" spc="0" dirty="0">
              <a:ln w="12700">
                <a:solidFill>
                  <a:schemeClr val="tx2">
                    <a:satMod val="155000"/>
                  </a:schemeClr>
                </a:solidFill>
                <a:prstDash val="solid"/>
              </a:ln>
              <a:solidFill>
                <a:schemeClr val="accent1">
                  <a:lumMod val="50000"/>
                </a:schemeClr>
              </a:solidFill>
              <a:effectLst>
                <a:outerShdw blurRad="63500" sx="102000" sy="102000" algn="ctr" rotWithShape="0">
                  <a:prstClr val="black">
                    <a:alpha val="40000"/>
                  </a:prstClr>
                </a:outerShdw>
              </a:effectLst>
            </a:endParaRPr>
          </a:p>
        </p:txBody>
      </p:sp>
      <p:pic>
        <p:nvPicPr>
          <p:cNvPr id="6" name="5 Imagen" descr="igcpa.jpg"/>
          <p:cNvPicPr>
            <a:picLocks noChangeAspect="1"/>
          </p:cNvPicPr>
          <p:nvPr/>
        </p:nvPicPr>
        <p:blipFill>
          <a:blip r:embed="rId2"/>
          <a:stretch>
            <a:fillRect/>
          </a:stretch>
        </p:blipFill>
        <p:spPr>
          <a:xfrm>
            <a:off x="9029700" y="5861050"/>
            <a:ext cx="2921000" cy="996950"/>
          </a:xfrm>
          <a:prstGeom prst="rect">
            <a:avLst/>
          </a:prstGeom>
        </p:spPr>
      </p:pic>
      <p:pic>
        <p:nvPicPr>
          <p:cNvPr id="5" name="4 Imagen" descr="calculadora negocios.jpg"/>
          <p:cNvPicPr>
            <a:picLocks noChangeAspect="1"/>
          </p:cNvPicPr>
          <p:nvPr/>
        </p:nvPicPr>
        <p:blipFill>
          <a:blip r:embed="rId3"/>
          <a:stretch>
            <a:fillRect/>
          </a:stretch>
        </p:blipFill>
        <p:spPr>
          <a:xfrm>
            <a:off x="1658984" y="2514599"/>
            <a:ext cx="6871062" cy="3912327"/>
          </a:xfrm>
          <a:prstGeom prst="rect">
            <a:avLst/>
          </a:prstGeom>
        </p:spPr>
      </p:pic>
      <p:sp>
        <p:nvSpPr>
          <p:cNvPr id="7" name="6 Rectángulo"/>
          <p:cNvSpPr/>
          <p:nvPr/>
        </p:nvSpPr>
        <p:spPr>
          <a:xfrm>
            <a:off x="1355960" y="3881734"/>
            <a:ext cx="6865406" cy="1107996"/>
          </a:xfrm>
          <a:prstGeom prst="rect">
            <a:avLst/>
          </a:prstGeom>
          <a:noFill/>
        </p:spPr>
        <p:txBody>
          <a:bodyPr wrap="none" lIns="91440" tIns="45720" rIns="91440" bIns="45720">
            <a:spAutoFit/>
            <a:scene3d>
              <a:camera prst="perspectiveHeroicExtremeLeftFacing"/>
              <a:lightRig rig="threePt" dir="t"/>
            </a:scene3d>
            <a:sp3d extrusionH="57150">
              <a:bevelT w="38100" h="38100" prst="angle"/>
            </a:sp3d>
          </a:bodyPr>
          <a:lstStyle/>
          <a:p>
            <a:pPr algn="ctr"/>
            <a:r>
              <a:rPr lang="es-ES" sz="6600" b="1" cap="none" spc="300" dirty="0" smtClean="0">
                <a:ln w="11430" cmpd="sng">
                  <a:solidFill>
                    <a:srgbClr val="FF0000"/>
                  </a:solidFill>
                  <a:prstDash val="solid"/>
                  <a:miter lim="800000"/>
                </a:ln>
                <a:solidFill>
                  <a:srgbClr val="FF0000"/>
                </a:solidFill>
                <a:effectLst>
                  <a:glow rad="45500">
                    <a:schemeClr val="accent1">
                      <a:satMod val="220000"/>
                      <a:alpha val="35000"/>
                    </a:schemeClr>
                  </a:glow>
                </a:effectLst>
              </a:rPr>
              <a:t>NIIF PARA PYMES</a:t>
            </a:r>
            <a:endParaRPr lang="es-ES" sz="6600" b="1" cap="none" spc="300" dirty="0">
              <a:ln w="11430" cmpd="sng">
                <a:solidFill>
                  <a:srgbClr val="FF0000"/>
                </a:solidFill>
                <a:prstDash val="solid"/>
                <a:miter lim="800000"/>
              </a:ln>
              <a:solidFill>
                <a:srgbClr val="FF0000"/>
              </a:solidFill>
              <a:effectLst>
                <a:glow rad="45500">
                  <a:schemeClr val="accent1">
                    <a:satMod val="220000"/>
                    <a:alpha val="35000"/>
                  </a:schemeClr>
                </a:glow>
              </a:effectLst>
            </a:endParaRPr>
          </a:p>
        </p:txBody>
      </p:sp>
    </p:spTree>
    <p:extLst>
      <p:ext uri="{BB962C8B-B14F-4D97-AF65-F5344CB8AC3E}">
        <p14:creationId xmlns:p14="http://schemas.microsoft.com/office/powerpoint/2010/main" xmlns="" val="3411291069"/>
      </p:ext>
    </p:extLst>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mph" presetSubtype="0" fill="hold" grpId="0" nodeType="clickEffect">
                                  <p:stCondLst>
                                    <p:cond delay="0"/>
                                  </p:stCondLst>
                                  <p:childTnLst>
                                    <p:animScale>
                                      <p:cBhvr>
                                        <p:cTn id="6" dur="2000" fill="hold"/>
                                        <p:tgtEl>
                                          <p:spTgt spid="7"/>
                                        </p:tgtEl>
                                      </p:cBhvr>
                                      <p:by x="150000" y="15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redondeado"/>
          <p:cNvSpPr/>
          <p:nvPr/>
        </p:nvSpPr>
        <p:spPr>
          <a:xfrm>
            <a:off x="696686" y="1262742"/>
            <a:ext cx="2046514" cy="718457"/>
          </a:xfrm>
          <a:prstGeom prst="roundRect">
            <a:avLst/>
          </a:prstGeom>
          <a:solidFill>
            <a:srgbClr val="0070C0"/>
          </a:solidFill>
          <a:effectLst>
            <a:innerShdw blurRad="63500" dist="50800" dir="189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GT" sz="2000" b="1" dirty="0" err="1" smtClean="0"/>
              <a:t>Oct</a:t>
            </a:r>
            <a:r>
              <a:rPr lang="es-GT" sz="2000" b="1" dirty="0" smtClean="0"/>
              <a:t> – </a:t>
            </a:r>
            <a:r>
              <a:rPr lang="es-GT" sz="2000" b="1" dirty="0" err="1" smtClean="0"/>
              <a:t>Nov</a:t>
            </a:r>
            <a:r>
              <a:rPr lang="es-GT" sz="2000" b="1" dirty="0" smtClean="0"/>
              <a:t> 2014</a:t>
            </a:r>
            <a:endParaRPr lang="es-GT" sz="2000" b="1" dirty="0"/>
          </a:p>
        </p:txBody>
      </p:sp>
      <p:sp>
        <p:nvSpPr>
          <p:cNvPr id="5" name="4 Rectángulo redondeado"/>
          <p:cNvSpPr/>
          <p:nvPr/>
        </p:nvSpPr>
        <p:spPr>
          <a:xfrm>
            <a:off x="3047999" y="1262743"/>
            <a:ext cx="8643257" cy="718457"/>
          </a:xfrm>
          <a:prstGeom prst="roundRect">
            <a:avLst/>
          </a:prstGeom>
          <a:solidFill>
            <a:srgbClr val="0070C0"/>
          </a:solidFill>
          <a:effectLst>
            <a:innerShdw blurRad="63500" dist="50800" dir="189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GT" sz="2000" b="1" dirty="0" smtClean="0"/>
              <a:t>El IASB discute propuestas del SMEIG (comité de implementación)</a:t>
            </a:r>
            <a:endParaRPr lang="es-GT" sz="2000" b="1" dirty="0"/>
          </a:p>
        </p:txBody>
      </p:sp>
      <p:sp>
        <p:nvSpPr>
          <p:cNvPr id="6" name="5 Rectángulo redondeado"/>
          <p:cNvSpPr/>
          <p:nvPr/>
        </p:nvSpPr>
        <p:spPr>
          <a:xfrm>
            <a:off x="687977" y="2238102"/>
            <a:ext cx="2046514" cy="718457"/>
          </a:xfrm>
          <a:prstGeom prst="roundRect">
            <a:avLst/>
          </a:prstGeom>
          <a:solidFill>
            <a:srgbClr val="0070C0"/>
          </a:solidFill>
          <a:effectLst>
            <a:innerShdw blurRad="63500" dist="50800" dir="189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GT" sz="2000" b="1" dirty="0" smtClean="0"/>
              <a:t>Diciembre 2014</a:t>
            </a:r>
            <a:endParaRPr lang="es-GT" sz="2000" b="1" dirty="0"/>
          </a:p>
        </p:txBody>
      </p:sp>
      <p:sp>
        <p:nvSpPr>
          <p:cNvPr id="7" name="6 Rectángulo redondeado"/>
          <p:cNvSpPr/>
          <p:nvPr/>
        </p:nvSpPr>
        <p:spPr>
          <a:xfrm>
            <a:off x="3021873" y="2211978"/>
            <a:ext cx="8643257" cy="718457"/>
          </a:xfrm>
          <a:prstGeom prst="roundRect">
            <a:avLst/>
          </a:prstGeom>
          <a:solidFill>
            <a:srgbClr val="0070C0"/>
          </a:solidFill>
          <a:effectLst>
            <a:innerShdw blurRad="63500" dist="50800" dir="189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GT" sz="2000" b="1" dirty="0" smtClean="0"/>
              <a:t>El IASB  revisa el debido proceso propuesto para próximas revisión integral de la NIIF para Pymes</a:t>
            </a:r>
            <a:endParaRPr lang="es-GT" sz="2000" b="1" dirty="0"/>
          </a:p>
        </p:txBody>
      </p:sp>
      <p:sp>
        <p:nvSpPr>
          <p:cNvPr id="8" name="7 Rectángulo redondeado"/>
          <p:cNvSpPr/>
          <p:nvPr/>
        </p:nvSpPr>
        <p:spPr>
          <a:xfrm>
            <a:off x="701041" y="3257005"/>
            <a:ext cx="2046514" cy="718457"/>
          </a:xfrm>
          <a:prstGeom prst="roundRect">
            <a:avLst/>
          </a:prstGeom>
          <a:solidFill>
            <a:srgbClr val="0070C0"/>
          </a:solidFill>
          <a:effectLst>
            <a:innerShdw blurRad="63500" dist="50800" dir="189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GT" sz="2000" b="1" dirty="0" smtClean="0"/>
              <a:t>Primera mitad 2015</a:t>
            </a:r>
            <a:endParaRPr lang="es-GT" sz="2000" b="1" dirty="0"/>
          </a:p>
        </p:txBody>
      </p:sp>
      <p:sp>
        <p:nvSpPr>
          <p:cNvPr id="9" name="8 Rectángulo redondeado"/>
          <p:cNvSpPr/>
          <p:nvPr/>
        </p:nvSpPr>
        <p:spPr>
          <a:xfrm>
            <a:off x="3026227" y="3270069"/>
            <a:ext cx="8643257" cy="718457"/>
          </a:xfrm>
          <a:prstGeom prst="roundRect">
            <a:avLst/>
          </a:prstGeom>
          <a:solidFill>
            <a:srgbClr val="0070C0"/>
          </a:solidFill>
          <a:effectLst>
            <a:innerShdw blurRad="63500" dist="50800" dir="189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GT" sz="2000" b="1" dirty="0" smtClean="0"/>
              <a:t>El IASB  publica la nueva versión de la NIIF para Pymes</a:t>
            </a:r>
            <a:endParaRPr lang="es-GT" sz="2000" b="1" dirty="0"/>
          </a:p>
        </p:txBody>
      </p:sp>
    </p:spTree>
    <p:extLst>
      <p:ext uri="{BB962C8B-B14F-4D97-AF65-F5344CB8AC3E}">
        <p14:creationId xmlns:p14="http://schemas.microsoft.com/office/powerpoint/2010/main" xmlns="" val="1286214574"/>
      </p:ext>
    </p:extLst>
  </p:cSld>
  <p:clrMapOvr>
    <a:masterClrMapping/>
  </p:clrMapOvr>
  <p:transition>
    <p:wedg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redondeado"/>
          <p:cNvSpPr/>
          <p:nvPr/>
        </p:nvSpPr>
        <p:spPr>
          <a:xfrm>
            <a:off x="627017" y="775428"/>
            <a:ext cx="6779623" cy="2965268"/>
          </a:xfrm>
          <a:prstGeom prst="roundRect">
            <a:avLst/>
          </a:prstGeom>
          <a:solidFill>
            <a:srgbClr val="0070C0"/>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GT" sz="3600" dirty="0" smtClean="0">
                <a:latin typeface="Eras Bold ITC" pitchFamily="34" charset="0"/>
              </a:rPr>
              <a:t>CONSIDERACIONES IMPORTANTES DE LOS CAMBIOS 2015</a:t>
            </a:r>
            <a:endParaRPr lang="es-GT" sz="3600" dirty="0">
              <a:latin typeface="Eras Bold ITC" pitchFamily="34" charset="0"/>
            </a:endParaRPr>
          </a:p>
        </p:txBody>
      </p:sp>
      <p:pic>
        <p:nvPicPr>
          <p:cNvPr id="5" name="4 Imagen" descr="IMPORTANTE.jpg"/>
          <p:cNvPicPr>
            <a:picLocks noChangeAspect="1"/>
          </p:cNvPicPr>
          <p:nvPr/>
        </p:nvPicPr>
        <p:blipFill>
          <a:blip r:embed="rId2"/>
          <a:stretch>
            <a:fillRect/>
          </a:stretch>
        </p:blipFill>
        <p:spPr>
          <a:xfrm>
            <a:off x="5738948" y="3274047"/>
            <a:ext cx="6074892" cy="2746433"/>
          </a:xfrm>
          <a:prstGeom prst="roundRect">
            <a:avLst>
              <a:gd name="adj" fmla="val 8594"/>
            </a:avLst>
          </a:prstGeom>
          <a:solidFill>
            <a:srgbClr val="FFFFFF">
              <a:shade val="85000"/>
            </a:srgbClr>
          </a:solidFill>
          <a:ln w="38100">
            <a:solidFill>
              <a:schemeClr val="tx1"/>
            </a:solidFill>
          </a:ln>
          <a:effectLst>
            <a:glow rad="228600">
              <a:schemeClr val="accent5">
                <a:satMod val="175000"/>
                <a:alpha val="40000"/>
              </a:schemeClr>
            </a:glow>
            <a:outerShdw blurRad="50800" dist="38100" algn="l" rotWithShape="0">
              <a:prstClr val="black">
                <a:alpha val="40000"/>
              </a:prstClr>
            </a:outerShdw>
          </a:effectLst>
          <a:scene3d>
            <a:camera prst="orthographicFront"/>
            <a:lightRig rig="threePt" dir="t"/>
          </a:scene3d>
          <a:sp3d>
            <a:bevelT/>
          </a:sp3d>
        </p:spPr>
      </p:pic>
    </p:spTree>
  </p:cSld>
  <p:clrMapOvr>
    <a:masterClrMapping/>
  </p:clrMapOvr>
  <p:transition>
    <p:wedg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605246" y="914401"/>
            <a:ext cx="11038115" cy="4832092"/>
          </a:xfrm>
          <a:prstGeom prst="rect">
            <a:avLst/>
          </a:prstGeom>
          <a:solidFill>
            <a:srgbClr val="0070C0"/>
          </a:solidFill>
          <a:ln w="28575">
            <a:solidFill>
              <a:srgbClr val="FF0000"/>
            </a:solidFill>
          </a:ln>
          <a:scene3d>
            <a:camera prst="orthographicFront"/>
            <a:lightRig rig="threePt" dir="t"/>
          </a:scene3d>
          <a:sp3d>
            <a:bevelT/>
          </a:sp3d>
        </p:spPr>
        <p:txBody>
          <a:bodyPr wrap="square" rtlCol="0">
            <a:spAutoFit/>
          </a:bodyPr>
          <a:lstStyle/>
          <a:p>
            <a:pPr algn="just"/>
            <a:r>
              <a:rPr lang="es-GT" sz="2800" b="1" dirty="0" smtClean="0">
                <a:solidFill>
                  <a:schemeClr val="bg1"/>
                </a:solidFill>
              </a:rPr>
              <a:t>POR QUÉ MODIFICAR LA NIIF PARA PYMES?</a:t>
            </a:r>
          </a:p>
          <a:p>
            <a:pPr algn="just"/>
            <a:endParaRPr lang="es-GT" sz="2800" b="1" dirty="0" smtClean="0">
              <a:solidFill>
                <a:schemeClr val="bg1"/>
              </a:solidFill>
            </a:endParaRPr>
          </a:p>
          <a:p>
            <a:pPr lvl="0" algn="just"/>
            <a:r>
              <a:rPr lang="es-ES" sz="2800" b="1" dirty="0" smtClean="0">
                <a:solidFill>
                  <a:schemeClr val="bg1"/>
                </a:solidFill>
              </a:rPr>
              <a:t>Las modificaciones surgen de una propuesta del IASB de efectuar una revisión comprensiva luego de dos años y una subsiguiente revisión completa cada tres años. </a:t>
            </a:r>
          </a:p>
          <a:p>
            <a:pPr lvl="0" algn="just"/>
            <a:endParaRPr lang="es-GT" sz="2800" b="1" dirty="0" smtClean="0">
              <a:solidFill>
                <a:schemeClr val="bg1"/>
              </a:solidFill>
            </a:endParaRPr>
          </a:p>
          <a:p>
            <a:pPr lvl="0" algn="just"/>
            <a:r>
              <a:rPr lang="es-ES" sz="2800" b="1" dirty="0" smtClean="0">
                <a:solidFill>
                  <a:schemeClr val="bg1"/>
                </a:solidFill>
              </a:rPr>
              <a:t>Estas enmiendas surgen de la revisión comprensiva que comenzó en el año 2012, tomando en cuenta la experiencia de la implementación y valorar si se necesitaba realizar  enmiendas a la publicada en el 2009. </a:t>
            </a:r>
            <a:endParaRPr lang="es-GT" sz="2800" b="1" dirty="0" smtClean="0">
              <a:solidFill>
                <a:schemeClr val="bg1"/>
              </a:solidFill>
            </a:endParaRPr>
          </a:p>
          <a:p>
            <a:pPr algn="just"/>
            <a:endParaRPr lang="es-GT" sz="2800" b="1" dirty="0">
              <a:solidFill>
                <a:schemeClr val="bg1"/>
              </a:solidFill>
            </a:endParaRPr>
          </a:p>
        </p:txBody>
      </p:sp>
    </p:spTree>
  </p:cSld>
  <p:clrMapOvr>
    <a:masterClrMapping/>
  </p:clrMapOvr>
  <p:transition>
    <p:wedg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609600" y="544286"/>
            <a:ext cx="11168743" cy="6001643"/>
          </a:xfrm>
          <a:prstGeom prst="rect">
            <a:avLst/>
          </a:prstGeom>
          <a:solidFill>
            <a:srgbClr val="0070C0"/>
          </a:solidFill>
          <a:ln w="28575">
            <a:solidFill>
              <a:srgbClr val="FF0000"/>
            </a:solidFill>
          </a:ln>
          <a:scene3d>
            <a:camera prst="orthographicFront"/>
            <a:lightRig rig="threePt" dir="t"/>
          </a:scene3d>
          <a:sp3d>
            <a:bevelT/>
          </a:sp3d>
        </p:spPr>
        <p:txBody>
          <a:bodyPr wrap="square" rtlCol="0">
            <a:spAutoFit/>
          </a:bodyPr>
          <a:lstStyle/>
          <a:p>
            <a:pPr algn="just"/>
            <a:r>
              <a:rPr lang="es-GT" sz="2400" b="1" dirty="0" smtClean="0">
                <a:solidFill>
                  <a:schemeClr val="bg1"/>
                </a:solidFill>
              </a:rPr>
              <a:t>CONSIDERACIONES DEL IASB PARA LA EMISIÓN DE LAS ENMIENDAS</a:t>
            </a:r>
          </a:p>
          <a:p>
            <a:pPr algn="just"/>
            <a:endParaRPr lang="es-GT" sz="2400" b="1" dirty="0" smtClean="0">
              <a:solidFill>
                <a:schemeClr val="bg1"/>
              </a:solidFill>
            </a:endParaRPr>
          </a:p>
          <a:p>
            <a:pPr algn="just">
              <a:buFont typeface="Arial" pitchFamily="34" charset="0"/>
              <a:buChar char="•"/>
            </a:pPr>
            <a:r>
              <a:rPr lang="es-GT" sz="2400" b="1" dirty="0" smtClean="0">
                <a:solidFill>
                  <a:schemeClr val="bg1"/>
                </a:solidFill>
              </a:rPr>
              <a:t>Mejorar la </a:t>
            </a:r>
            <a:r>
              <a:rPr lang="es-GT" sz="2400" b="1" dirty="0" err="1" smtClean="0">
                <a:solidFill>
                  <a:schemeClr val="bg1"/>
                </a:solidFill>
              </a:rPr>
              <a:t>comparabilidad</a:t>
            </a:r>
            <a:r>
              <a:rPr lang="es-GT" sz="2400" b="1" dirty="0" smtClean="0">
                <a:solidFill>
                  <a:schemeClr val="bg1"/>
                </a:solidFill>
              </a:rPr>
              <a:t> de la información financiera, tanto entre  períodos de presentación, así como entre diferentes empresas. </a:t>
            </a:r>
          </a:p>
          <a:p>
            <a:pPr algn="just">
              <a:buFont typeface="Arial" pitchFamily="34" charset="0"/>
              <a:buChar char="•"/>
            </a:pPr>
            <a:endParaRPr lang="es-GT" sz="2400" b="1" dirty="0" smtClean="0">
              <a:solidFill>
                <a:schemeClr val="bg1"/>
              </a:solidFill>
            </a:endParaRPr>
          </a:p>
          <a:p>
            <a:pPr algn="just">
              <a:buFont typeface="Arial" pitchFamily="34" charset="0"/>
              <a:buChar char="•"/>
            </a:pPr>
            <a:r>
              <a:rPr lang="es-GT" sz="2400" b="1" dirty="0" smtClean="0">
                <a:solidFill>
                  <a:schemeClr val="bg1"/>
                </a:solidFill>
              </a:rPr>
              <a:t>Utilidad de la información financiera en la toma de decisiones.</a:t>
            </a:r>
          </a:p>
          <a:p>
            <a:pPr algn="just">
              <a:buFont typeface="Arial" pitchFamily="34" charset="0"/>
              <a:buChar char="•"/>
            </a:pPr>
            <a:endParaRPr lang="es-GT" sz="2400" b="1" dirty="0" smtClean="0">
              <a:solidFill>
                <a:schemeClr val="bg1"/>
              </a:solidFill>
            </a:endParaRPr>
          </a:p>
          <a:p>
            <a:pPr algn="just">
              <a:buFont typeface="Arial" pitchFamily="34" charset="0"/>
              <a:buChar char="•"/>
            </a:pPr>
            <a:r>
              <a:rPr lang="es-GT" sz="2400" b="1" smtClean="0">
                <a:solidFill>
                  <a:schemeClr val="bg1"/>
                </a:solidFill>
              </a:rPr>
              <a:t>La </a:t>
            </a:r>
            <a:r>
              <a:rPr lang="es-GT" sz="2400" b="1" dirty="0" smtClean="0">
                <a:solidFill>
                  <a:schemeClr val="bg1"/>
                </a:solidFill>
              </a:rPr>
              <a:t>complejidad de los tipos de transacciones, eventos y condiciones que encuentran las PYMES típicas.</a:t>
            </a:r>
          </a:p>
          <a:p>
            <a:pPr algn="just">
              <a:buFont typeface="Arial" pitchFamily="34" charset="0"/>
              <a:buChar char="•"/>
            </a:pPr>
            <a:endParaRPr lang="es-GT" sz="2400" b="1" dirty="0" smtClean="0">
              <a:solidFill>
                <a:schemeClr val="bg1"/>
              </a:solidFill>
            </a:endParaRPr>
          </a:p>
          <a:p>
            <a:pPr algn="just">
              <a:buFont typeface="Arial" pitchFamily="34" charset="0"/>
              <a:buChar char="•"/>
            </a:pPr>
            <a:r>
              <a:rPr lang="es-GT" sz="2400" b="1" dirty="0" smtClean="0">
                <a:solidFill>
                  <a:schemeClr val="bg1"/>
                </a:solidFill>
              </a:rPr>
              <a:t>Requerimientos legislativos para revaluar propiedad, planta y equipo en ciertas jurisdicciones.</a:t>
            </a:r>
          </a:p>
          <a:p>
            <a:pPr algn="just">
              <a:buFont typeface="Arial" pitchFamily="34" charset="0"/>
              <a:buChar char="•"/>
            </a:pPr>
            <a:endParaRPr lang="es-GT" sz="2400" b="1" dirty="0" smtClean="0">
              <a:solidFill>
                <a:schemeClr val="bg1"/>
              </a:solidFill>
            </a:endParaRPr>
          </a:p>
          <a:p>
            <a:pPr algn="just">
              <a:buFont typeface="Arial" pitchFamily="34" charset="0"/>
              <a:buChar char="•"/>
            </a:pPr>
            <a:r>
              <a:rPr lang="es-GT" sz="2400" b="1" u="sng" dirty="0" smtClean="0">
                <a:solidFill>
                  <a:schemeClr val="bg1"/>
                </a:solidFill>
              </a:rPr>
              <a:t>Asegurar que NIIF para Pymes no sea más onerosa que las NIIF plenas (costo o esfuerzo desproporcionado). </a:t>
            </a:r>
          </a:p>
          <a:p>
            <a:pPr algn="just"/>
            <a:r>
              <a:rPr lang="es-GT" sz="2400" b="1" dirty="0" smtClean="0">
                <a:solidFill>
                  <a:schemeClr val="bg1"/>
                </a:solidFill>
              </a:rPr>
              <a:t> </a:t>
            </a:r>
            <a:endParaRPr lang="es-GT" sz="2400" b="1" dirty="0">
              <a:solidFill>
                <a:schemeClr val="bg1"/>
              </a:solidFill>
            </a:endParaRPr>
          </a:p>
        </p:txBody>
      </p:sp>
    </p:spTree>
  </p:cSld>
  <p:clrMapOvr>
    <a:masterClrMapping/>
  </p:clrMapOvr>
  <p:transition>
    <p:wedg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Cinta perforada"/>
          <p:cNvSpPr/>
          <p:nvPr/>
        </p:nvSpPr>
        <p:spPr>
          <a:xfrm>
            <a:off x="496387" y="1240971"/>
            <a:ext cx="7576459" cy="3592285"/>
          </a:xfrm>
          <a:prstGeom prst="flowChartPunchedTape">
            <a:avLst/>
          </a:prstGeom>
        </p:spPr>
        <p:style>
          <a:lnRef idx="1">
            <a:schemeClr val="accent4"/>
          </a:lnRef>
          <a:fillRef idx="2">
            <a:schemeClr val="accent4"/>
          </a:fillRef>
          <a:effectRef idx="1">
            <a:schemeClr val="accent4"/>
          </a:effectRef>
          <a:fontRef idx="minor">
            <a:schemeClr val="dk1"/>
          </a:fontRef>
        </p:style>
        <p:txBody>
          <a:bodyPr rtlCol="0" anchor="ctr"/>
          <a:lstStyle/>
          <a:p>
            <a:r>
              <a:rPr lang="es-GT" sz="3200" dirty="0" smtClean="0"/>
              <a:t>EN:</a:t>
            </a:r>
          </a:p>
          <a:p>
            <a:pPr>
              <a:buFont typeface="Arial" pitchFamily="34" charset="0"/>
              <a:buChar char="•"/>
            </a:pPr>
            <a:r>
              <a:rPr lang="es-GT" sz="3200" dirty="0" smtClean="0"/>
              <a:t>RECONOCIMIENTO Y MEDICIÓN</a:t>
            </a:r>
          </a:p>
          <a:p>
            <a:pPr>
              <a:buFont typeface="Arial" pitchFamily="34" charset="0"/>
              <a:buChar char="•"/>
            </a:pPr>
            <a:r>
              <a:rPr lang="es-GT" sz="3200" dirty="0" smtClean="0"/>
              <a:t>PRESENTACIÓN Y REVELACIÓN</a:t>
            </a:r>
          </a:p>
          <a:p>
            <a:pPr>
              <a:buFont typeface="Arial" pitchFamily="34" charset="0"/>
              <a:buChar char="•"/>
            </a:pPr>
            <a:r>
              <a:rPr lang="es-GT" sz="3200" dirty="0" smtClean="0"/>
              <a:t>EN ORIENTACIÓN Y ACLARACIÓN</a:t>
            </a:r>
            <a:endParaRPr lang="es-GT" sz="3200" dirty="0"/>
          </a:p>
        </p:txBody>
      </p:sp>
      <p:sp>
        <p:nvSpPr>
          <p:cNvPr id="5" name="4 CuadroTexto"/>
          <p:cNvSpPr txBox="1"/>
          <p:nvPr/>
        </p:nvSpPr>
        <p:spPr>
          <a:xfrm>
            <a:off x="156754" y="705394"/>
            <a:ext cx="6008914" cy="461665"/>
          </a:xfrm>
          <a:prstGeom prst="rect">
            <a:avLst/>
          </a:prstGeom>
          <a:solidFill>
            <a:srgbClr val="0070C0"/>
          </a:solidFill>
          <a:effectLst>
            <a:innerShdw blurRad="63500" dist="50800" dir="18900000">
              <a:prstClr val="black">
                <a:alpha val="50000"/>
              </a:prstClr>
            </a:innerShdw>
          </a:effectLst>
        </p:spPr>
        <p:txBody>
          <a:bodyPr wrap="square" rtlCol="0">
            <a:spAutoFit/>
          </a:bodyPr>
          <a:lstStyle/>
          <a:p>
            <a:pPr algn="ctr"/>
            <a:r>
              <a:rPr lang="es-GT" sz="2400" b="1" dirty="0" smtClean="0">
                <a:solidFill>
                  <a:schemeClr val="bg1"/>
                </a:solidFill>
              </a:rPr>
              <a:t>IMPACTO DE LAS MODIFICACIONES</a:t>
            </a:r>
          </a:p>
        </p:txBody>
      </p:sp>
      <p:sp>
        <p:nvSpPr>
          <p:cNvPr id="6" name="5 Proceso alternativo"/>
          <p:cNvSpPr/>
          <p:nvPr/>
        </p:nvSpPr>
        <p:spPr>
          <a:xfrm>
            <a:off x="7759337" y="1724298"/>
            <a:ext cx="3814354" cy="4506686"/>
          </a:xfrm>
          <a:prstGeom prst="flowChartAlternateProcess">
            <a:avLst/>
          </a:prstGeom>
        </p:spPr>
        <p:style>
          <a:lnRef idx="3">
            <a:schemeClr val="lt1"/>
          </a:lnRef>
          <a:fillRef idx="1">
            <a:schemeClr val="accent2"/>
          </a:fillRef>
          <a:effectRef idx="1">
            <a:schemeClr val="accent2"/>
          </a:effectRef>
          <a:fontRef idx="minor">
            <a:schemeClr val="lt1"/>
          </a:fontRef>
        </p:style>
        <p:txBody>
          <a:bodyPr rtlCol="0" anchor="ctr"/>
          <a:lstStyle/>
          <a:p>
            <a:pPr algn="just"/>
            <a:r>
              <a:rPr lang="es-GT" sz="3200" dirty="0" smtClean="0"/>
              <a:t>La Mayoría de las modificaciones solo afectan unos párrafos y en muchos casos solo  a unas pocas palabras.</a:t>
            </a:r>
            <a:endParaRPr lang="es-GT" sz="3200" dirty="0"/>
          </a:p>
        </p:txBody>
      </p:sp>
      <p:sp>
        <p:nvSpPr>
          <p:cNvPr id="7" name="6 Flecha curvada hacia la derecha"/>
          <p:cNvSpPr/>
          <p:nvPr/>
        </p:nvSpPr>
        <p:spPr>
          <a:xfrm rot="18343933">
            <a:off x="5121861" y="4334478"/>
            <a:ext cx="1704160" cy="2913765"/>
          </a:xfrm>
          <a:prstGeom prst="curvedRightArrow">
            <a:avLst>
              <a:gd name="adj1" fmla="val 25493"/>
              <a:gd name="adj2" fmla="val 47861"/>
              <a:gd name="adj3" fmla="val 25000"/>
            </a:avLst>
          </a:prstGeom>
          <a:ln/>
        </p:spPr>
        <p:style>
          <a:lnRef idx="1">
            <a:schemeClr val="accent6"/>
          </a:lnRef>
          <a:fillRef idx="3">
            <a:schemeClr val="accent6"/>
          </a:fillRef>
          <a:effectRef idx="2">
            <a:schemeClr val="accent6"/>
          </a:effectRef>
          <a:fontRef idx="minor">
            <a:schemeClr val="lt1"/>
          </a:fontRef>
        </p:style>
        <p:txBody>
          <a:bodyPr rtlCol="0" anchor="ctr"/>
          <a:lstStyle/>
          <a:p>
            <a:pPr algn="ctr"/>
            <a:endParaRPr lang="es-GT">
              <a:ln>
                <a:solidFill>
                  <a:srgbClr val="FFFF00"/>
                </a:solidFill>
              </a:ln>
              <a:solidFill>
                <a:schemeClr val="tx1"/>
              </a:solidFill>
            </a:endParaRPr>
          </a:p>
        </p:txBody>
      </p:sp>
    </p:spTree>
  </p:cSld>
  <p:clrMapOvr>
    <a:masterClrMapping/>
  </p:clrMapOvr>
  <p:transition>
    <p:wedg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ángulo 5"/>
          <p:cNvSpPr/>
          <p:nvPr/>
        </p:nvSpPr>
        <p:spPr>
          <a:xfrm>
            <a:off x="432889" y="587355"/>
            <a:ext cx="11377748" cy="1323439"/>
          </a:xfrm>
          <a:prstGeom prst="rect">
            <a:avLst/>
          </a:prstGeom>
          <a:solidFill>
            <a:srgbClr val="0070C0"/>
          </a:solidFill>
        </p:spPr>
        <p:style>
          <a:lnRef idx="2">
            <a:schemeClr val="accent4">
              <a:shade val="50000"/>
            </a:schemeClr>
          </a:lnRef>
          <a:fillRef idx="1">
            <a:schemeClr val="accent4"/>
          </a:fillRef>
          <a:effectRef idx="0">
            <a:schemeClr val="accent4"/>
          </a:effectRef>
          <a:fontRef idx="minor">
            <a:schemeClr val="lt1"/>
          </a:fontRef>
        </p:style>
        <p:txBody>
          <a:bodyPr wrap="square" lIns="91440" tIns="45720" rIns="91440" bIns="45720">
            <a:spAutoFit/>
          </a:bodyPr>
          <a:lstStyle/>
          <a:p>
            <a:pPr algn="ctr"/>
            <a:r>
              <a:rPr lang="es-ES" sz="4000" dirty="0" smtClean="0">
                <a:ln w="10160">
                  <a:solidFill>
                    <a:schemeClr val="accent5"/>
                  </a:solidFill>
                  <a:prstDash val="solid"/>
                </a:ln>
                <a:solidFill>
                  <a:srgbClr val="FFFFFF"/>
                </a:solidFill>
                <a:latin typeface="Eras Bold ITC" pitchFamily="34" charset="0"/>
              </a:rPr>
              <a:t>¿</a:t>
            </a:r>
            <a:r>
              <a:rPr lang="es-ES" sz="4000" cap="none" spc="0" dirty="0" smtClean="0">
                <a:ln w="10160">
                  <a:solidFill>
                    <a:schemeClr val="accent5"/>
                  </a:solidFill>
                  <a:prstDash val="solid"/>
                </a:ln>
                <a:solidFill>
                  <a:srgbClr val="FFFFFF"/>
                </a:solidFill>
                <a:latin typeface="Eras Bold ITC" pitchFamily="34" charset="0"/>
              </a:rPr>
              <a:t>QU</a:t>
            </a:r>
            <a:r>
              <a:rPr lang="es-ES" sz="4000" dirty="0" smtClean="0">
                <a:ln w="10160">
                  <a:solidFill>
                    <a:schemeClr val="accent5"/>
                  </a:solidFill>
                  <a:prstDash val="solid"/>
                </a:ln>
                <a:solidFill>
                  <a:srgbClr val="FFFFFF"/>
                </a:solidFill>
                <a:latin typeface="Eras Bold ITC" pitchFamily="34" charset="0"/>
              </a:rPr>
              <a:t>É</a:t>
            </a:r>
            <a:r>
              <a:rPr lang="es-ES" sz="4000" cap="none" spc="0" dirty="0" smtClean="0">
                <a:ln w="10160">
                  <a:solidFill>
                    <a:schemeClr val="accent5"/>
                  </a:solidFill>
                  <a:prstDash val="solid"/>
                </a:ln>
                <a:solidFill>
                  <a:srgbClr val="FFFFFF"/>
                </a:solidFill>
                <a:latin typeface="Eras Bold ITC" pitchFamily="34" charset="0"/>
              </a:rPr>
              <a:t> SE PRETENDE ALCANZAR CON LOS CAMBIOS?</a:t>
            </a:r>
            <a:endParaRPr lang="es-ES" sz="4000" cap="none" spc="0" dirty="0">
              <a:ln w="10160">
                <a:solidFill>
                  <a:schemeClr val="accent5"/>
                </a:solidFill>
                <a:prstDash val="solid"/>
              </a:ln>
              <a:solidFill>
                <a:srgbClr val="FFFFFF"/>
              </a:solidFill>
              <a:latin typeface="Eras Bold ITC" pitchFamily="34" charset="0"/>
            </a:endParaRPr>
          </a:p>
        </p:txBody>
      </p:sp>
      <p:sp>
        <p:nvSpPr>
          <p:cNvPr id="15" name="14 Rectángulo"/>
          <p:cNvSpPr/>
          <p:nvPr/>
        </p:nvSpPr>
        <p:spPr>
          <a:xfrm>
            <a:off x="798286" y="2152469"/>
            <a:ext cx="10972800" cy="4401205"/>
          </a:xfrm>
          <a:prstGeom prst="rect">
            <a:avLst/>
          </a:prstGeom>
        </p:spPr>
        <p:txBody>
          <a:bodyPr wrap="square">
            <a:spAutoFit/>
          </a:bodyPr>
          <a:lstStyle/>
          <a:p>
            <a:r>
              <a:rPr lang="es-ES" sz="3200" b="1" dirty="0" smtClean="0">
                <a:effectLst>
                  <a:outerShdw blurRad="38100" dist="38100" dir="2700000" algn="tl">
                    <a:srgbClr val="000000">
                      <a:alpha val="43137"/>
                    </a:srgbClr>
                  </a:outerShdw>
                </a:effectLst>
                <a:cs typeface="Arial" panose="020B0604020202020204" pitchFamily="34" charset="0"/>
              </a:rPr>
              <a:t>Según las conclusiones del IASB</a:t>
            </a:r>
          </a:p>
          <a:p>
            <a:endParaRPr lang="es-ES" sz="3200" b="1" dirty="0" smtClean="0">
              <a:effectLst>
                <a:outerShdw blurRad="38100" dist="38100" dir="2700000" algn="tl">
                  <a:srgbClr val="000000">
                    <a:alpha val="43137"/>
                  </a:srgbClr>
                </a:outerShdw>
              </a:effectLst>
              <a:cs typeface="Arial" panose="020B0604020202020204" pitchFamily="34" charset="0"/>
            </a:endParaRPr>
          </a:p>
          <a:p>
            <a:pPr marL="742950" indent="-742950"/>
            <a:r>
              <a:rPr lang="es-ES" sz="3600" b="1" i="1" dirty="0" smtClean="0">
                <a:effectLst>
                  <a:outerShdw blurRad="38100" dist="38100" dir="2700000" algn="tl">
                    <a:srgbClr val="000000">
                      <a:alpha val="43137"/>
                    </a:srgbClr>
                  </a:outerShdw>
                </a:effectLst>
                <a:cs typeface="Arial" panose="020B0604020202020204" pitchFamily="34" charset="0"/>
              </a:rPr>
              <a:t>-ACLARAR REQUERIMIENTOS EXISTENTES</a:t>
            </a:r>
          </a:p>
          <a:p>
            <a:r>
              <a:rPr lang="es-ES" sz="3600" b="1" i="1" dirty="0" smtClean="0">
                <a:effectLst>
                  <a:outerShdw blurRad="38100" dist="38100" dir="2700000" algn="tl">
                    <a:srgbClr val="000000">
                      <a:alpha val="43137"/>
                    </a:srgbClr>
                  </a:outerShdw>
                </a:effectLst>
                <a:cs typeface="Arial" panose="020B0604020202020204" pitchFamily="34" charset="0"/>
              </a:rPr>
              <a:t>-ADICIONAR ORIENTACIONES  DE RESPALDO</a:t>
            </a:r>
          </a:p>
          <a:p>
            <a:r>
              <a:rPr lang="es-ES" sz="3600" b="1" i="1" dirty="0" smtClean="0">
                <a:effectLst>
                  <a:outerShdw blurRad="38100" dist="38100" dir="2700000" algn="tl">
                    <a:srgbClr val="000000">
                      <a:alpha val="43137"/>
                    </a:srgbClr>
                  </a:outerShdw>
                </a:effectLst>
                <a:cs typeface="Arial" panose="020B0604020202020204" pitchFamily="34" charset="0"/>
              </a:rPr>
              <a:t>-MEJORAR EL ENTENDIMIENTO DE LOS REQUERIMIENTOS</a:t>
            </a:r>
          </a:p>
          <a:p>
            <a:r>
              <a:rPr lang="es-ES" sz="3600" b="1" i="1" dirty="0" smtClean="0">
                <a:effectLst>
                  <a:outerShdw blurRad="38100" dist="38100" dir="2700000" algn="tl">
                    <a:srgbClr val="000000">
                      <a:alpha val="43137"/>
                    </a:srgbClr>
                  </a:outerShdw>
                </a:effectLst>
                <a:cs typeface="Arial" panose="020B0604020202020204" pitchFamily="34" charset="0"/>
              </a:rPr>
              <a:t>-QUE NO AFECTEN LA PRÁCTICA Y LOS  ESTADOS FINANCIEROS</a:t>
            </a:r>
          </a:p>
        </p:txBody>
      </p:sp>
    </p:spTree>
  </p:cSld>
  <p:clrMapOvr>
    <a:masterClrMapping/>
  </p:clrMapOvr>
  <p:transition>
    <p:wedg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CuadroTexto"/>
          <p:cNvSpPr txBox="1"/>
          <p:nvPr/>
        </p:nvSpPr>
        <p:spPr>
          <a:xfrm>
            <a:off x="2677885" y="770709"/>
            <a:ext cx="6008914" cy="461665"/>
          </a:xfrm>
          <a:prstGeom prst="rect">
            <a:avLst/>
          </a:prstGeom>
          <a:solidFill>
            <a:srgbClr val="0070C0"/>
          </a:solidFill>
          <a:effectLst>
            <a:innerShdw blurRad="63500" dist="50800" dir="18900000">
              <a:prstClr val="black">
                <a:alpha val="50000"/>
              </a:prstClr>
            </a:innerShdw>
          </a:effectLst>
        </p:spPr>
        <p:txBody>
          <a:bodyPr wrap="square" rtlCol="0">
            <a:spAutoFit/>
          </a:bodyPr>
          <a:lstStyle/>
          <a:p>
            <a:pPr algn="ctr"/>
            <a:r>
              <a:rPr lang="es-GT" sz="2400" b="1" dirty="0" smtClean="0">
                <a:solidFill>
                  <a:schemeClr val="bg1"/>
                </a:solidFill>
              </a:rPr>
              <a:t>MODIFICACIONES IMPORTANTES</a:t>
            </a:r>
          </a:p>
        </p:txBody>
      </p:sp>
      <p:sp>
        <p:nvSpPr>
          <p:cNvPr id="4" name="3 Hexágono"/>
          <p:cNvSpPr/>
          <p:nvPr/>
        </p:nvSpPr>
        <p:spPr>
          <a:xfrm>
            <a:off x="169818" y="1802674"/>
            <a:ext cx="3997234" cy="2690949"/>
          </a:xfrm>
          <a:prstGeom prst="hexag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s-GT" sz="2400" b="1" dirty="0" smtClean="0">
                <a:solidFill>
                  <a:schemeClr val="bg1"/>
                </a:solidFill>
              </a:rPr>
              <a:t>Permitir el modelo de revaluación para Propiedades, planta y equipo en la sección 17.</a:t>
            </a:r>
          </a:p>
        </p:txBody>
      </p:sp>
      <p:sp>
        <p:nvSpPr>
          <p:cNvPr id="5" name="4 Hexágono"/>
          <p:cNvSpPr/>
          <p:nvPr/>
        </p:nvSpPr>
        <p:spPr>
          <a:xfrm>
            <a:off x="7728857" y="1763487"/>
            <a:ext cx="3870960" cy="2743201"/>
          </a:xfrm>
          <a:prstGeom prst="hexag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s-GT" sz="2400" b="1" dirty="0" smtClean="0">
                <a:solidFill>
                  <a:schemeClr val="bg1"/>
                </a:solidFill>
              </a:rPr>
              <a:t>Alinear la NIIF Pymes con la NIC 12 para el reconocimiento y medición de impuestos diferidos. </a:t>
            </a:r>
          </a:p>
        </p:txBody>
      </p:sp>
      <p:sp>
        <p:nvSpPr>
          <p:cNvPr id="6" name="5 Hexágono"/>
          <p:cNvSpPr/>
          <p:nvPr/>
        </p:nvSpPr>
        <p:spPr>
          <a:xfrm>
            <a:off x="3722914" y="3077197"/>
            <a:ext cx="4415245" cy="3610986"/>
          </a:xfrm>
          <a:prstGeom prst="hexag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s-GT" sz="2400" b="1" dirty="0" smtClean="0">
                <a:solidFill>
                  <a:schemeClr val="bg1"/>
                </a:solidFill>
              </a:rPr>
              <a:t>Alinear la NIIF Pymes con las NIIF 6 para  el reconocimiento y medición de activos para exploración y evaluación de recursos minerales.</a:t>
            </a:r>
          </a:p>
        </p:txBody>
      </p:sp>
      <p:sp>
        <p:nvSpPr>
          <p:cNvPr id="7" name="6 Elipse"/>
          <p:cNvSpPr/>
          <p:nvPr/>
        </p:nvSpPr>
        <p:spPr>
          <a:xfrm>
            <a:off x="1254035" y="1045029"/>
            <a:ext cx="966651" cy="64008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GT" sz="3600" dirty="0" smtClean="0"/>
              <a:t>1</a:t>
            </a:r>
            <a:endParaRPr lang="es-GT" sz="3600" dirty="0"/>
          </a:p>
        </p:txBody>
      </p:sp>
      <p:sp>
        <p:nvSpPr>
          <p:cNvPr id="8" name="7 Elipse"/>
          <p:cNvSpPr/>
          <p:nvPr/>
        </p:nvSpPr>
        <p:spPr>
          <a:xfrm>
            <a:off x="5312229" y="2373086"/>
            <a:ext cx="966651" cy="64008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GT" sz="3600" dirty="0" smtClean="0"/>
              <a:t>2</a:t>
            </a:r>
            <a:endParaRPr lang="es-GT" sz="3600" dirty="0"/>
          </a:p>
        </p:txBody>
      </p:sp>
      <p:sp>
        <p:nvSpPr>
          <p:cNvPr id="9" name="8 Elipse"/>
          <p:cNvSpPr/>
          <p:nvPr/>
        </p:nvSpPr>
        <p:spPr>
          <a:xfrm>
            <a:off x="9335589" y="1027612"/>
            <a:ext cx="966651" cy="64008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GT" sz="3600" dirty="0" smtClean="0"/>
              <a:t>3</a:t>
            </a:r>
            <a:endParaRPr lang="es-GT" sz="3600" dirty="0"/>
          </a:p>
        </p:txBody>
      </p:sp>
    </p:spTree>
  </p:cSld>
  <p:clrMapOvr>
    <a:masterClrMapping/>
  </p:clrMapOvr>
  <p:transition>
    <p:wedg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CuadroTexto"/>
          <p:cNvSpPr txBox="1"/>
          <p:nvPr/>
        </p:nvSpPr>
        <p:spPr>
          <a:xfrm>
            <a:off x="328387" y="728254"/>
            <a:ext cx="4267199" cy="461665"/>
          </a:xfrm>
          <a:prstGeom prst="rect">
            <a:avLst/>
          </a:prstGeom>
          <a:solidFill>
            <a:srgbClr val="0070C0"/>
          </a:solidFill>
          <a:effectLst>
            <a:innerShdw blurRad="63500" dist="50800" dir="18900000">
              <a:prstClr val="black">
                <a:alpha val="50000"/>
              </a:prstClr>
            </a:innerShdw>
          </a:effectLst>
        </p:spPr>
        <p:txBody>
          <a:bodyPr wrap="square" rtlCol="0">
            <a:spAutoFit/>
          </a:bodyPr>
          <a:lstStyle/>
          <a:p>
            <a:pPr algn="ctr"/>
            <a:r>
              <a:rPr lang="es-GT" sz="2400" b="1" dirty="0" smtClean="0">
                <a:solidFill>
                  <a:schemeClr val="bg1"/>
                </a:solidFill>
              </a:rPr>
              <a:t>CAMBIOS REALIZADOS</a:t>
            </a:r>
            <a:endParaRPr lang="es-GT" sz="2400" b="1" dirty="0">
              <a:solidFill>
                <a:schemeClr val="bg1"/>
              </a:solidFill>
            </a:endParaRPr>
          </a:p>
        </p:txBody>
      </p:sp>
      <p:sp>
        <p:nvSpPr>
          <p:cNvPr id="7" name="6 Hexágono"/>
          <p:cNvSpPr/>
          <p:nvPr/>
        </p:nvSpPr>
        <p:spPr>
          <a:xfrm>
            <a:off x="4330700" y="2841533"/>
            <a:ext cx="2971800" cy="1971767"/>
          </a:xfrm>
          <a:prstGeom prst="hexagon">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GT" sz="2400" b="1" dirty="0" smtClean="0">
                <a:effectLst>
                  <a:outerShdw blurRad="38100" dist="38100" dir="2700000" algn="tl">
                    <a:srgbClr val="000000">
                      <a:alpha val="43137"/>
                    </a:srgbClr>
                  </a:outerShdw>
                </a:effectLst>
              </a:rPr>
              <a:t>Párrafos Modificados</a:t>
            </a:r>
          </a:p>
          <a:p>
            <a:pPr algn="ctr"/>
            <a:r>
              <a:rPr lang="es-GT" sz="2400" b="1" dirty="0" smtClean="0">
                <a:effectLst>
                  <a:outerShdw blurRad="38100" dist="38100" dir="2700000" algn="tl">
                    <a:srgbClr val="000000">
                      <a:alpha val="43137"/>
                    </a:srgbClr>
                  </a:outerShdw>
                </a:effectLst>
              </a:rPr>
              <a:t>56</a:t>
            </a:r>
            <a:endParaRPr lang="es-GT" sz="2400" b="1" dirty="0">
              <a:effectLst>
                <a:outerShdw blurRad="38100" dist="38100" dir="2700000" algn="tl">
                  <a:srgbClr val="000000">
                    <a:alpha val="43137"/>
                  </a:srgbClr>
                </a:outerShdw>
              </a:effectLst>
            </a:endParaRPr>
          </a:p>
        </p:txBody>
      </p:sp>
      <p:sp>
        <p:nvSpPr>
          <p:cNvPr id="9" name="8 Hexágono"/>
          <p:cNvSpPr/>
          <p:nvPr/>
        </p:nvSpPr>
        <p:spPr>
          <a:xfrm>
            <a:off x="7108009" y="1256210"/>
            <a:ext cx="3102791" cy="1918790"/>
          </a:xfrm>
          <a:prstGeom prst="hexagon">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GT" sz="2400" b="1" dirty="0" smtClean="0">
                <a:effectLst>
                  <a:outerShdw blurRad="38100" dist="38100" dir="2700000" algn="tl">
                    <a:srgbClr val="000000">
                      <a:alpha val="43137"/>
                    </a:srgbClr>
                  </a:outerShdw>
                </a:effectLst>
              </a:rPr>
              <a:t>Secciones Modificadas</a:t>
            </a:r>
          </a:p>
          <a:p>
            <a:pPr algn="ctr"/>
            <a:r>
              <a:rPr lang="es-GT" sz="2400" b="1" dirty="0" smtClean="0">
                <a:effectLst>
                  <a:outerShdw blurRad="38100" dist="38100" dir="2700000" algn="tl">
                    <a:srgbClr val="000000">
                      <a:alpha val="43137"/>
                    </a:srgbClr>
                  </a:outerShdw>
                </a:effectLst>
              </a:rPr>
              <a:t>27</a:t>
            </a:r>
            <a:endParaRPr lang="es-GT" sz="2400" b="1" dirty="0">
              <a:effectLst>
                <a:outerShdw blurRad="38100" dist="38100" dir="2700000" algn="tl">
                  <a:srgbClr val="000000">
                    <a:alpha val="43137"/>
                  </a:srgbClr>
                </a:outerShdw>
              </a:effectLst>
            </a:endParaRPr>
          </a:p>
        </p:txBody>
      </p:sp>
      <p:sp>
        <p:nvSpPr>
          <p:cNvPr id="11" name="10 Hexágono"/>
          <p:cNvSpPr/>
          <p:nvPr/>
        </p:nvSpPr>
        <p:spPr>
          <a:xfrm>
            <a:off x="1549400" y="1627413"/>
            <a:ext cx="3022600" cy="1928587"/>
          </a:xfrm>
          <a:prstGeom prst="hexagon">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GT" sz="2400" b="1" dirty="0" smtClean="0">
                <a:effectLst>
                  <a:outerShdw blurRad="38100" dist="38100" dir="2700000" algn="tl">
                    <a:srgbClr val="000000">
                      <a:alpha val="43137"/>
                    </a:srgbClr>
                  </a:outerShdw>
                </a:effectLst>
              </a:rPr>
              <a:t>Secciones NO </a:t>
            </a:r>
          </a:p>
          <a:p>
            <a:pPr algn="ctr"/>
            <a:r>
              <a:rPr lang="es-GT" sz="2400" b="1" dirty="0" smtClean="0">
                <a:effectLst>
                  <a:outerShdw blurRad="38100" dist="38100" dir="2700000" algn="tl">
                    <a:srgbClr val="000000">
                      <a:alpha val="43137"/>
                    </a:srgbClr>
                  </a:outerShdw>
                </a:effectLst>
              </a:rPr>
              <a:t>Modificadas</a:t>
            </a:r>
          </a:p>
          <a:p>
            <a:pPr algn="ctr"/>
            <a:r>
              <a:rPr lang="es-GT" sz="2400" b="1" dirty="0" smtClean="0">
                <a:effectLst>
                  <a:outerShdw blurRad="38100" dist="38100" dir="2700000" algn="tl">
                    <a:srgbClr val="000000">
                      <a:alpha val="43137"/>
                    </a:srgbClr>
                  </a:outerShdw>
                </a:effectLst>
              </a:rPr>
              <a:t>8</a:t>
            </a:r>
          </a:p>
          <a:p>
            <a:pPr algn="ctr"/>
            <a:endParaRPr lang="es-GT" sz="2400" b="1" dirty="0">
              <a:effectLst>
                <a:outerShdw blurRad="38100" dist="38100" dir="2700000" algn="tl">
                  <a:srgbClr val="000000">
                    <a:alpha val="43137"/>
                  </a:srgbClr>
                </a:outerShdw>
              </a:effectLst>
            </a:endParaRPr>
          </a:p>
        </p:txBody>
      </p:sp>
    </p:spTree>
  </p:cSld>
  <p:clrMapOvr>
    <a:masterClrMapping/>
  </p:clrMapOvr>
  <p:transition>
    <p:wedg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CuadroTexto"/>
          <p:cNvSpPr txBox="1"/>
          <p:nvPr/>
        </p:nvSpPr>
        <p:spPr>
          <a:xfrm>
            <a:off x="342901" y="640805"/>
            <a:ext cx="5295899" cy="461665"/>
          </a:xfrm>
          <a:prstGeom prst="rect">
            <a:avLst/>
          </a:prstGeom>
          <a:solidFill>
            <a:srgbClr val="0070C0"/>
          </a:solidFill>
          <a:effectLst>
            <a:innerShdw blurRad="63500" dist="50800" dir="18900000">
              <a:prstClr val="black">
                <a:alpha val="50000"/>
              </a:prstClr>
            </a:innerShdw>
          </a:effectLst>
        </p:spPr>
        <p:txBody>
          <a:bodyPr wrap="square" rtlCol="0">
            <a:spAutoFit/>
          </a:bodyPr>
          <a:lstStyle/>
          <a:p>
            <a:pPr algn="ctr"/>
            <a:r>
              <a:rPr lang="es-GT" sz="2400" b="1" dirty="0" smtClean="0">
                <a:solidFill>
                  <a:schemeClr val="bg1"/>
                </a:solidFill>
              </a:rPr>
              <a:t>SECCIONES NO MODIFICADAS</a:t>
            </a:r>
            <a:endParaRPr lang="es-GT" sz="2400" b="1" dirty="0">
              <a:solidFill>
                <a:schemeClr val="bg1"/>
              </a:solidFill>
            </a:endParaRPr>
          </a:p>
        </p:txBody>
      </p:sp>
      <p:graphicFrame>
        <p:nvGraphicFramePr>
          <p:cNvPr id="14" name="13 Tabla"/>
          <p:cNvGraphicFramePr>
            <a:graphicFrameLocks noGrp="1"/>
          </p:cNvGraphicFramePr>
          <p:nvPr/>
        </p:nvGraphicFramePr>
        <p:xfrm>
          <a:off x="3292203" y="1502711"/>
          <a:ext cx="5776323" cy="3840480"/>
        </p:xfrm>
        <a:graphic>
          <a:graphicData uri="http://schemas.openxmlformats.org/drawingml/2006/table">
            <a:tbl>
              <a:tblPr firstRow="1" bandRow="1">
                <a:tableStyleId>{5C22544A-7EE6-4342-B048-85BDC9FD1C3A}</a:tableStyleId>
              </a:tblPr>
              <a:tblGrid>
                <a:gridCol w="943066"/>
                <a:gridCol w="4833257"/>
              </a:tblGrid>
              <a:tr h="335010">
                <a:tc>
                  <a:txBody>
                    <a:bodyPr/>
                    <a:lstStyle/>
                    <a:p>
                      <a:pPr algn="ctr"/>
                      <a:r>
                        <a:rPr lang="es-GT" b="1" dirty="0" smtClean="0"/>
                        <a:t>Sección</a:t>
                      </a:r>
                      <a:endParaRPr lang="es-GT" b="1" dirty="0"/>
                    </a:p>
                  </a:txBody>
                  <a:tcPr/>
                </a:tc>
                <a:tc>
                  <a:txBody>
                    <a:bodyPr/>
                    <a:lstStyle/>
                    <a:p>
                      <a:pPr algn="ctr"/>
                      <a:r>
                        <a:rPr lang="es-GT" b="1" dirty="0" smtClean="0"/>
                        <a:t>Nombre</a:t>
                      </a:r>
                      <a:endParaRPr lang="es-GT" b="1" dirty="0"/>
                    </a:p>
                  </a:txBody>
                  <a:tcPr/>
                </a:tc>
              </a:tr>
              <a:tr h="335010">
                <a:tc>
                  <a:txBody>
                    <a:bodyPr/>
                    <a:lstStyle/>
                    <a:p>
                      <a:pPr algn="ctr"/>
                      <a:r>
                        <a:rPr lang="es-GT" b="1" dirty="0" smtClean="0"/>
                        <a:t>3</a:t>
                      </a:r>
                      <a:endParaRPr lang="es-GT" b="1" dirty="0"/>
                    </a:p>
                  </a:txBody>
                  <a:tcPr/>
                </a:tc>
                <a:tc>
                  <a:txBody>
                    <a:bodyPr/>
                    <a:lstStyle/>
                    <a:p>
                      <a:r>
                        <a:rPr lang="es-GT" b="1" dirty="0" smtClean="0"/>
                        <a:t>Presentación</a:t>
                      </a:r>
                      <a:r>
                        <a:rPr lang="es-GT" b="1" baseline="0" dirty="0" smtClean="0"/>
                        <a:t> de Estados Financieros</a:t>
                      </a:r>
                      <a:endParaRPr lang="es-GT" b="1" dirty="0"/>
                    </a:p>
                  </a:txBody>
                  <a:tcPr/>
                </a:tc>
              </a:tr>
              <a:tr h="335010">
                <a:tc>
                  <a:txBody>
                    <a:bodyPr/>
                    <a:lstStyle/>
                    <a:p>
                      <a:pPr algn="ctr"/>
                      <a:r>
                        <a:rPr lang="es-GT" b="1" dirty="0" smtClean="0"/>
                        <a:t>7</a:t>
                      </a:r>
                      <a:endParaRPr lang="es-GT" b="1" dirty="0"/>
                    </a:p>
                  </a:txBody>
                  <a:tcPr/>
                </a:tc>
                <a:tc>
                  <a:txBody>
                    <a:bodyPr/>
                    <a:lstStyle/>
                    <a:p>
                      <a:r>
                        <a:rPr lang="es-GT" b="1" dirty="0" smtClean="0"/>
                        <a:t>Estado de Flujo de Efectivo</a:t>
                      </a:r>
                      <a:endParaRPr lang="es-GT" b="1" dirty="0"/>
                    </a:p>
                  </a:txBody>
                  <a:tcPr/>
                </a:tc>
              </a:tr>
              <a:tr h="335010">
                <a:tc>
                  <a:txBody>
                    <a:bodyPr/>
                    <a:lstStyle/>
                    <a:p>
                      <a:pPr algn="ctr"/>
                      <a:r>
                        <a:rPr lang="es-GT" b="1" dirty="0" smtClean="0"/>
                        <a:t>8</a:t>
                      </a:r>
                      <a:endParaRPr lang="es-GT" b="1" dirty="0"/>
                    </a:p>
                  </a:txBody>
                  <a:tcPr/>
                </a:tc>
                <a:tc>
                  <a:txBody>
                    <a:bodyPr/>
                    <a:lstStyle/>
                    <a:p>
                      <a:r>
                        <a:rPr lang="es-GT" b="1" dirty="0" smtClean="0"/>
                        <a:t>Notas a los Estados Financieros</a:t>
                      </a:r>
                      <a:endParaRPr lang="es-GT" b="1" dirty="0"/>
                    </a:p>
                  </a:txBody>
                  <a:tcPr/>
                </a:tc>
              </a:tr>
              <a:tr h="335010">
                <a:tc>
                  <a:txBody>
                    <a:bodyPr/>
                    <a:lstStyle/>
                    <a:p>
                      <a:pPr algn="ctr"/>
                      <a:r>
                        <a:rPr lang="es-GT" b="1" dirty="0" smtClean="0"/>
                        <a:t>13</a:t>
                      </a:r>
                      <a:endParaRPr lang="es-GT" b="1" dirty="0"/>
                    </a:p>
                  </a:txBody>
                  <a:tcPr/>
                </a:tc>
                <a:tc>
                  <a:txBody>
                    <a:bodyPr/>
                    <a:lstStyle/>
                    <a:p>
                      <a:r>
                        <a:rPr lang="es-GT" b="1" dirty="0" smtClean="0"/>
                        <a:t>Inventarios</a:t>
                      </a:r>
                      <a:endParaRPr lang="es-GT" b="1" dirty="0"/>
                    </a:p>
                  </a:txBody>
                  <a:tcPr/>
                </a:tc>
              </a:tr>
              <a:tr h="335010">
                <a:tc>
                  <a:txBody>
                    <a:bodyPr/>
                    <a:lstStyle/>
                    <a:p>
                      <a:pPr algn="ctr"/>
                      <a:r>
                        <a:rPr lang="es-GT" b="1" dirty="0" smtClean="0"/>
                        <a:t>23</a:t>
                      </a:r>
                      <a:endParaRPr lang="es-GT" b="1" dirty="0"/>
                    </a:p>
                  </a:txBody>
                  <a:tcPr/>
                </a:tc>
                <a:tc>
                  <a:txBody>
                    <a:bodyPr/>
                    <a:lstStyle/>
                    <a:p>
                      <a:r>
                        <a:rPr lang="es-GT" b="1" dirty="0" smtClean="0"/>
                        <a:t>Ingresos por Actividades Ordinarias</a:t>
                      </a:r>
                      <a:endParaRPr lang="es-GT" b="1" dirty="0"/>
                    </a:p>
                  </a:txBody>
                  <a:tcPr/>
                </a:tc>
              </a:tr>
              <a:tr h="335010">
                <a:tc>
                  <a:txBody>
                    <a:bodyPr/>
                    <a:lstStyle/>
                    <a:p>
                      <a:pPr algn="ctr"/>
                      <a:r>
                        <a:rPr lang="es-GT" b="1" dirty="0" smtClean="0"/>
                        <a:t>24</a:t>
                      </a:r>
                      <a:endParaRPr lang="es-GT" b="1" dirty="0"/>
                    </a:p>
                  </a:txBody>
                  <a:tcPr/>
                </a:tc>
                <a:tc>
                  <a:txBody>
                    <a:bodyPr/>
                    <a:lstStyle/>
                    <a:p>
                      <a:r>
                        <a:rPr lang="es-GT" b="1" dirty="0" smtClean="0"/>
                        <a:t>Subvenciones del Gobierno</a:t>
                      </a:r>
                      <a:endParaRPr lang="es-GT" b="1" dirty="0"/>
                    </a:p>
                  </a:txBody>
                  <a:tcPr/>
                </a:tc>
              </a:tr>
              <a:tr h="335010">
                <a:tc>
                  <a:txBody>
                    <a:bodyPr/>
                    <a:lstStyle/>
                    <a:p>
                      <a:pPr algn="ctr"/>
                      <a:r>
                        <a:rPr lang="es-GT" b="1" dirty="0" smtClean="0"/>
                        <a:t>25</a:t>
                      </a:r>
                      <a:endParaRPr lang="es-GT" b="1" dirty="0"/>
                    </a:p>
                  </a:txBody>
                  <a:tcPr/>
                </a:tc>
                <a:tc>
                  <a:txBody>
                    <a:bodyPr/>
                    <a:lstStyle/>
                    <a:p>
                      <a:r>
                        <a:rPr lang="es-GT" b="1" dirty="0" smtClean="0"/>
                        <a:t>Costos por Préstamos</a:t>
                      </a:r>
                      <a:endParaRPr lang="es-GT" b="1" dirty="0"/>
                    </a:p>
                  </a:txBody>
                  <a:tcPr/>
                </a:tc>
              </a:tr>
              <a:tr h="335010">
                <a:tc>
                  <a:txBody>
                    <a:bodyPr/>
                    <a:lstStyle/>
                    <a:p>
                      <a:pPr algn="ctr"/>
                      <a:r>
                        <a:rPr lang="es-GT" b="1" dirty="0" smtClean="0"/>
                        <a:t>33</a:t>
                      </a:r>
                      <a:endParaRPr lang="es-GT" b="1" dirty="0"/>
                    </a:p>
                  </a:txBody>
                  <a:tcPr/>
                </a:tc>
                <a:tc>
                  <a:txBody>
                    <a:bodyPr/>
                    <a:lstStyle/>
                    <a:p>
                      <a:r>
                        <a:rPr lang="es-GT" b="1" dirty="0" smtClean="0"/>
                        <a:t>Información a Revelar sobre Partes Relacionadas</a:t>
                      </a:r>
                      <a:endParaRPr lang="es-GT" b="1" dirty="0"/>
                    </a:p>
                  </a:txBody>
                  <a:tcPr/>
                </a:tc>
              </a:tr>
            </a:tbl>
          </a:graphicData>
        </a:graphic>
      </p:graphicFrame>
    </p:spTree>
  </p:cSld>
  <p:clrMapOvr>
    <a:masterClrMapping/>
  </p:clrMapOvr>
  <p:transition>
    <p:wedge/>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CuadroTexto"/>
          <p:cNvSpPr txBox="1"/>
          <p:nvPr/>
        </p:nvSpPr>
        <p:spPr>
          <a:xfrm>
            <a:off x="457201" y="437605"/>
            <a:ext cx="4267199" cy="461665"/>
          </a:xfrm>
          <a:prstGeom prst="rect">
            <a:avLst/>
          </a:prstGeom>
          <a:solidFill>
            <a:srgbClr val="0070C0"/>
          </a:solidFill>
          <a:effectLst>
            <a:innerShdw blurRad="63500" dist="50800" dir="18900000">
              <a:prstClr val="black">
                <a:alpha val="50000"/>
              </a:prstClr>
            </a:innerShdw>
          </a:effectLst>
        </p:spPr>
        <p:txBody>
          <a:bodyPr wrap="square" rtlCol="0">
            <a:spAutoFit/>
          </a:bodyPr>
          <a:lstStyle/>
          <a:p>
            <a:pPr algn="ctr"/>
            <a:r>
              <a:rPr lang="es-GT" sz="2400" b="1" dirty="0" smtClean="0">
                <a:solidFill>
                  <a:schemeClr val="bg1"/>
                </a:solidFill>
              </a:rPr>
              <a:t>SECCIONES MODIFICADAS</a:t>
            </a:r>
            <a:endParaRPr lang="es-GT" sz="2400" b="1" dirty="0">
              <a:solidFill>
                <a:schemeClr val="bg1"/>
              </a:solidFill>
            </a:endParaRPr>
          </a:p>
        </p:txBody>
      </p:sp>
      <p:graphicFrame>
        <p:nvGraphicFramePr>
          <p:cNvPr id="14" name="13 Tabla"/>
          <p:cNvGraphicFramePr>
            <a:graphicFrameLocks noGrp="1"/>
          </p:cNvGraphicFramePr>
          <p:nvPr/>
        </p:nvGraphicFramePr>
        <p:xfrm>
          <a:off x="193403" y="1005840"/>
          <a:ext cx="5776323" cy="5852160"/>
        </p:xfrm>
        <a:graphic>
          <a:graphicData uri="http://schemas.openxmlformats.org/drawingml/2006/table">
            <a:tbl>
              <a:tblPr firstRow="1" bandRow="1">
                <a:tableStyleId>{5C22544A-7EE6-4342-B048-85BDC9FD1C3A}</a:tableStyleId>
              </a:tblPr>
              <a:tblGrid>
                <a:gridCol w="943066"/>
                <a:gridCol w="4833257"/>
              </a:tblGrid>
              <a:tr h="335010">
                <a:tc>
                  <a:txBody>
                    <a:bodyPr/>
                    <a:lstStyle/>
                    <a:p>
                      <a:pPr algn="ctr"/>
                      <a:r>
                        <a:rPr lang="es-GT" b="1" dirty="0" smtClean="0"/>
                        <a:t>Sección</a:t>
                      </a:r>
                      <a:endParaRPr lang="es-GT" b="1" dirty="0"/>
                    </a:p>
                  </a:txBody>
                  <a:tcPr/>
                </a:tc>
                <a:tc>
                  <a:txBody>
                    <a:bodyPr/>
                    <a:lstStyle/>
                    <a:p>
                      <a:pPr algn="ctr"/>
                      <a:r>
                        <a:rPr lang="es-GT" b="1" dirty="0" smtClean="0"/>
                        <a:t>Nombre</a:t>
                      </a:r>
                      <a:endParaRPr lang="es-GT" b="1" dirty="0"/>
                    </a:p>
                  </a:txBody>
                  <a:tcPr/>
                </a:tc>
              </a:tr>
              <a:tr h="335010">
                <a:tc>
                  <a:txBody>
                    <a:bodyPr/>
                    <a:lstStyle/>
                    <a:p>
                      <a:pPr algn="ctr"/>
                      <a:r>
                        <a:rPr lang="es-GT" b="1" dirty="0" smtClean="0"/>
                        <a:t>1</a:t>
                      </a:r>
                      <a:endParaRPr lang="es-GT" b="1" dirty="0"/>
                    </a:p>
                  </a:txBody>
                  <a:tcPr/>
                </a:tc>
                <a:tc>
                  <a:txBody>
                    <a:bodyPr/>
                    <a:lstStyle/>
                    <a:p>
                      <a:r>
                        <a:rPr lang="es-GT" b="1" dirty="0" smtClean="0"/>
                        <a:t>Pequeñas y medianas</a:t>
                      </a:r>
                      <a:r>
                        <a:rPr lang="es-GT" b="1" baseline="0" dirty="0" smtClean="0"/>
                        <a:t> Entidades</a:t>
                      </a:r>
                      <a:endParaRPr lang="es-GT" b="1" dirty="0"/>
                    </a:p>
                  </a:txBody>
                  <a:tcPr/>
                </a:tc>
              </a:tr>
              <a:tr h="335010">
                <a:tc>
                  <a:txBody>
                    <a:bodyPr/>
                    <a:lstStyle/>
                    <a:p>
                      <a:pPr algn="ctr"/>
                      <a:r>
                        <a:rPr lang="es-GT" b="1" dirty="0" smtClean="0"/>
                        <a:t>2</a:t>
                      </a:r>
                      <a:endParaRPr lang="es-GT" b="1" dirty="0"/>
                    </a:p>
                  </a:txBody>
                  <a:tcPr/>
                </a:tc>
                <a:tc>
                  <a:txBody>
                    <a:bodyPr/>
                    <a:lstStyle/>
                    <a:p>
                      <a:r>
                        <a:rPr lang="es-GT" b="1" dirty="0" smtClean="0"/>
                        <a:t>Conceptos y Principios Fundamentales</a:t>
                      </a:r>
                      <a:endParaRPr lang="es-GT" b="1" dirty="0"/>
                    </a:p>
                  </a:txBody>
                  <a:tcPr/>
                </a:tc>
              </a:tr>
              <a:tr h="335010">
                <a:tc>
                  <a:txBody>
                    <a:bodyPr/>
                    <a:lstStyle/>
                    <a:p>
                      <a:pPr algn="ctr"/>
                      <a:r>
                        <a:rPr lang="es-GT" b="1" dirty="0" smtClean="0"/>
                        <a:t>4</a:t>
                      </a:r>
                      <a:endParaRPr lang="es-GT" b="1" dirty="0"/>
                    </a:p>
                  </a:txBody>
                  <a:tcPr/>
                </a:tc>
                <a:tc>
                  <a:txBody>
                    <a:bodyPr/>
                    <a:lstStyle/>
                    <a:p>
                      <a:r>
                        <a:rPr lang="es-GT" b="1" dirty="0" smtClean="0"/>
                        <a:t>Estado</a:t>
                      </a:r>
                      <a:r>
                        <a:rPr lang="es-GT" b="1" baseline="0" dirty="0" smtClean="0"/>
                        <a:t> de Situación Financiera</a:t>
                      </a:r>
                      <a:endParaRPr lang="es-GT" b="1" dirty="0"/>
                    </a:p>
                  </a:txBody>
                  <a:tcPr/>
                </a:tc>
              </a:tr>
              <a:tr h="335010">
                <a:tc>
                  <a:txBody>
                    <a:bodyPr/>
                    <a:lstStyle/>
                    <a:p>
                      <a:pPr algn="ctr"/>
                      <a:r>
                        <a:rPr lang="es-GT" b="1" dirty="0" smtClean="0"/>
                        <a:t>5</a:t>
                      </a:r>
                      <a:endParaRPr lang="es-GT" b="1" dirty="0"/>
                    </a:p>
                  </a:txBody>
                  <a:tcPr/>
                </a:tc>
                <a:tc>
                  <a:txBody>
                    <a:bodyPr/>
                    <a:lstStyle/>
                    <a:p>
                      <a:r>
                        <a:rPr lang="es-GT" b="1" dirty="0" smtClean="0"/>
                        <a:t>Estado de Resultados</a:t>
                      </a:r>
                      <a:endParaRPr lang="es-GT" b="1" dirty="0"/>
                    </a:p>
                  </a:txBody>
                  <a:tcPr/>
                </a:tc>
              </a:tr>
              <a:tr h="335010">
                <a:tc>
                  <a:txBody>
                    <a:bodyPr/>
                    <a:lstStyle/>
                    <a:p>
                      <a:pPr algn="ctr"/>
                      <a:r>
                        <a:rPr lang="es-GT" b="1" dirty="0" smtClean="0"/>
                        <a:t>6</a:t>
                      </a:r>
                      <a:endParaRPr lang="es-GT" b="1" dirty="0"/>
                    </a:p>
                  </a:txBody>
                  <a:tcPr/>
                </a:tc>
                <a:tc>
                  <a:txBody>
                    <a:bodyPr/>
                    <a:lstStyle/>
                    <a:p>
                      <a:r>
                        <a:rPr lang="es-GT" b="1" dirty="0" smtClean="0"/>
                        <a:t>Estado de Cambios en el Patrimonio</a:t>
                      </a:r>
                      <a:endParaRPr lang="es-GT" b="1" dirty="0"/>
                    </a:p>
                  </a:txBody>
                  <a:tcPr/>
                </a:tc>
              </a:tr>
              <a:tr h="335010">
                <a:tc>
                  <a:txBody>
                    <a:bodyPr/>
                    <a:lstStyle/>
                    <a:p>
                      <a:pPr algn="ctr"/>
                      <a:r>
                        <a:rPr lang="es-GT" b="1" dirty="0" smtClean="0"/>
                        <a:t>9</a:t>
                      </a:r>
                      <a:endParaRPr lang="es-GT" b="1" dirty="0"/>
                    </a:p>
                  </a:txBody>
                  <a:tcPr/>
                </a:tc>
                <a:tc>
                  <a:txBody>
                    <a:bodyPr/>
                    <a:lstStyle/>
                    <a:p>
                      <a:r>
                        <a:rPr lang="es-GT" b="1" dirty="0" smtClean="0"/>
                        <a:t>Estados Financieros Consolidados y Separados</a:t>
                      </a:r>
                      <a:endParaRPr lang="es-GT" b="1" dirty="0"/>
                    </a:p>
                  </a:txBody>
                  <a:tcPr/>
                </a:tc>
              </a:tr>
              <a:tr h="335010">
                <a:tc>
                  <a:txBody>
                    <a:bodyPr/>
                    <a:lstStyle/>
                    <a:p>
                      <a:pPr algn="ctr"/>
                      <a:r>
                        <a:rPr lang="es-GT" b="1" dirty="0" smtClean="0"/>
                        <a:t>10</a:t>
                      </a:r>
                      <a:endParaRPr lang="es-GT" b="1" dirty="0"/>
                    </a:p>
                  </a:txBody>
                  <a:tcPr/>
                </a:tc>
                <a:tc>
                  <a:txBody>
                    <a:bodyPr/>
                    <a:lstStyle/>
                    <a:p>
                      <a:r>
                        <a:rPr lang="es-GT" b="1" dirty="0" smtClean="0"/>
                        <a:t>Políticas</a:t>
                      </a:r>
                      <a:r>
                        <a:rPr lang="es-GT" b="1" baseline="0" dirty="0" smtClean="0"/>
                        <a:t> Contables, Cambios en las Estimaciones y Errores</a:t>
                      </a:r>
                      <a:endParaRPr lang="es-GT" b="1" dirty="0"/>
                    </a:p>
                  </a:txBody>
                  <a:tcPr/>
                </a:tc>
              </a:tr>
              <a:tr h="335010">
                <a:tc>
                  <a:txBody>
                    <a:bodyPr/>
                    <a:lstStyle/>
                    <a:p>
                      <a:pPr algn="ctr"/>
                      <a:r>
                        <a:rPr lang="es-GT" b="1" dirty="0" smtClean="0"/>
                        <a:t>11</a:t>
                      </a:r>
                      <a:endParaRPr lang="es-GT" b="1" dirty="0"/>
                    </a:p>
                  </a:txBody>
                  <a:tcPr/>
                </a:tc>
                <a:tc>
                  <a:txBody>
                    <a:bodyPr/>
                    <a:lstStyle/>
                    <a:p>
                      <a:r>
                        <a:rPr lang="es-GT" b="1" dirty="0" smtClean="0"/>
                        <a:t>Instrumentos Financieros Básicos</a:t>
                      </a:r>
                      <a:endParaRPr lang="es-GT" b="1" dirty="0"/>
                    </a:p>
                  </a:txBody>
                  <a:tcPr/>
                </a:tc>
              </a:tr>
              <a:tr h="335010">
                <a:tc>
                  <a:txBody>
                    <a:bodyPr/>
                    <a:lstStyle/>
                    <a:p>
                      <a:pPr algn="ctr"/>
                      <a:r>
                        <a:rPr lang="es-GT" b="1" dirty="0" smtClean="0"/>
                        <a:t>12</a:t>
                      </a:r>
                      <a:endParaRPr lang="es-GT" b="1" dirty="0"/>
                    </a:p>
                  </a:txBody>
                  <a:tcPr/>
                </a:tc>
                <a:tc>
                  <a:txBody>
                    <a:bodyPr/>
                    <a:lstStyle/>
                    <a:p>
                      <a:r>
                        <a:rPr lang="es-GT" b="1" dirty="0" smtClean="0"/>
                        <a:t>Otros Temas Relacionados con Instrumentos Financieros</a:t>
                      </a:r>
                      <a:endParaRPr lang="es-GT" b="1" dirty="0"/>
                    </a:p>
                  </a:txBody>
                  <a:tcPr/>
                </a:tc>
              </a:tr>
              <a:tr h="335010">
                <a:tc>
                  <a:txBody>
                    <a:bodyPr/>
                    <a:lstStyle/>
                    <a:p>
                      <a:pPr algn="ctr"/>
                      <a:r>
                        <a:rPr lang="es-GT" b="1" dirty="0" smtClean="0"/>
                        <a:t>14</a:t>
                      </a:r>
                      <a:endParaRPr lang="es-GT" b="1" dirty="0"/>
                    </a:p>
                  </a:txBody>
                  <a:tcPr/>
                </a:tc>
                <a:tc>
                  <a:txBody>
                    <a:bodyPr/>
                    <a:lstStyle/>
                    <a:p>
                      <a:r>
                        <a:rPr lang="es-GT" b="1" dirty="0" smtClean="0"/>
                        <a:t>Inversión</a:t>
                      </a:r>
                      <a:r>
                        <a:rPr lang="es-GT" b="1" baseline="0" dirty="0" smtClean="0"/>
                        <a:t> en Asociadas</a:t>
                      </a:r>
                      <a:endParaRPr lang="es-GT" b="1" dirty="0"/>
                    </a:p>
                  </a:txBody>
                  <a:tcPr/>
                </a:tc>
              </a:tr>
              <a:tr h="335010">
                <a:tc>
                  <a:txBody>
                    <a:bodyPr/>
                    <a:lstStyle/>
                    <a:p>
                      <a:pPr algn="ctr"/>
                      <a:r>
                        <a:rPr lang="es-GT" b="1" dirty="0" smtClean="0"/>
                        <a:t>15</a:t>
                      </a:r>
                      <a:endParaRPr lang="es-GT" b="1" dirty="0"/>
                    </a:p>
                  </a:txBody>
                  <a:tcPr/>
                </a:tc>
                <a:tc>
                  <a:txBody>
                    <a:bodyPr/>
                    <a:lstStyle/>
                    <a:p>
                      <a:r>
                        <a:rPr lang="es-GT" b="1" dirty="0" smtClean="0"/>
                        <a:t>Inversiones en Negocios Conjuntos</a:t>
                      </a:r>
                      <a:endParaRPr lang="es-GT" b="1" dirty="0"/>
                    </a:p>
                  </a:txBody>
                  <a:tcPr/>
                </a:tc>
              </a:tr>
              <a:tr h="335010">
                <a:tc>
                  <a:txBody>
                    <a:bodyPr/>
                    <a:lstStyle/>
                    <a:p>
                      <a:pPr algn="ctr"/>
                      <a:r>
                        <a:rPr lang="es-GT" b="1" dirty="0" smtClean="0"/>
                        <a:t>16</a:t>
                      </a:r>
                      <a:endParaRPr lang="es-GT" b="1" dirty="0"/>
                    </a:p>
                  </a:txBody>
                  <a:tcPr/>
                </a:tc>
                <a:tc>
                  <a:txBody>
                    <a:bodyPr/>
                    <a:lstStyle/>
                    <a:p>
                      <a:r>
                        <a:rPr lang="es-GT" b="1" dirty="0" smtClean="0"/>
                        <a:t>Propiedad de Inversión</a:t>
                      </a:r>
                      <a:endParaRPr lang="es-GT" b="1" dirty="0"/>
                    </a:p>
                  </a:txBody>
                  <a:tcPr/>
                </a:tc>
              </a:tr>
            </a:tbl>
          </a:graphicData>
        </a:graphic>
      </p:graphicFrame>
      <p:graphicFrame>
        <p:nvGraphicFramePr>
          <p:cNvPr id="8" name="7 Tabla"/>
          <p:cNvGraphicFramePr>
            <a:graphicFrameLocks noGrp="1"/>
          </p:cNvGraphicFramePr>
          <p:nvPr/>
        </p:nvGraphicFramePr>
        <p:xfrm>
          <a:off x="6107249" y="966046"/>
          <a:ext cx="5798094" cy="5394960"/>
        </p:xfrm>
        <a:graphic>
          <a:graphicData uri="http://schemas.openxmlformats.org/drawingml/2006/table">
            <a:tbl>
              <a:tblPr firstRow="1" bandRow="1">
                <a:tableStyleId>{5C22544A-7EE6-4342-B048-85BDC9FD1C3A}</a:tableStyleId>
              </a:tblPr>
              <a:tblGrid>
                <a:gridCol w="947420"/>
                <a:gridCol w="4850674"/>
              </a:tblGrid>
              <a:tr h="335010">
                <a:tc>
                  <a:txBody>
                    <a:bodyPr/>
                    <a:lstStyle/>
                    <a:p>
                      <a:pPr algn="ctr"/>
                      <a:r>
                        <a:rPr lang="es-GT" b="1" dirty="0" smtClean="0"/>
                        <a:t>Sección</a:t>
                      </a:r>
                      <a:endParaRPr lang="es-GT" b="1" dirty="0"/>
                    </a:p>
                  </a:txBody>
                  <a:tcPr/>
                </a:tc>
                <a:tc>
                  <a:txBody>
                    <a:bodyPr/>
                    <a:lstStyle/>
                    <a:p>
                      <a:pPr algn="ctr"/>
                      <a:r>
                        <a:rPr lang="es-GT" b="1" dirty="0" smtClean="0"/>
                        <a:t>Nombre</a:t>
                      </a:r>
                      <a:endParaRPr lang="es-GT" b="1" dirty="0"/>
                    </a:p>
                  </a:txBody>
                  <a:tcPr/>
                </a:tc>
              </a:tr>
              <a:tr h="335010">
                <a:tc>
                  <a:txBody>
                    <a:bodyPr/>
                    <a:lstStyle/>
                    <a:p>
                      <a:pPr algn="ctr"/>
                      <a:r>
                        <a:rPr lang="es-GT" b="1" dirty="0" smtClean="0"/>
                        <a:t>17</a:t>
                      </a:r>
                      <a:endParaRPr lang="es-GT" b="1" dirty="0"/>
                    </a:p>
                  </a:txBody>
                  <a:tcPr/>
                </a:tc>
                <a:tc>
                  <a:txBody>
                    <a:bodyPr/>
                    <a:lstStyle/>
                    <a:p>
                      <a:r>
                        <a:rPr lang="es-GT" b="1" dirty="0" smtClean="0"/>
                        <a:t>Propiedad,</a:t>
                      </a:r>
                      <a:r>
                        <a:rPr lang="es-GT" b="1" baseline="0" dirty="0" smtClean="0"/>
                        <a:t> Planta y Equipo</a:t>
                      </a:r>
                      <a:endParaRPr lang="es-GT" b="1" dirty="0"/>
                    </a:p>
                  </a:txBody>
                  <a:tcPr/>
                </a:tc>
              </a:tr>
              <a:tr h="335010">
                <a:tc>
                  <a:txBody>
                    <a:bodyPr/>
                    <a:lstStyle/>
                    <a:p>
                      <a:pPr algn="ctr"/>
                      <a:r>
                        <a:rPr lang="es-GT" b="1" dirty="0" smtClean="0"/>
                        <a:t>18</a:t>
                      </a:r>
                      <a:endParaRPr lang="es-GT" b="1" dirty="0"/>
                    </a:p>
                  </a:txBody>
                  <a:tcPr/>
                </a:tc>
                <a:tc>
                  <a:txBody>
                    <a:bodyPr/>
                    <a:lstStyle/>
                    <a:p>
                      <a:r>
                        <a:rPr lang="es-GT" b="1" dirty="0" smtClean="0"/>
                        <a:t>Activos</a:t>
                      </a:r>
                      <a:r>
                        <a:rPr lang="es-GT" b="1" baseline="0" dirty="0" smtClean="0"/>
                        <a:t> Intangibles distintos de la Plusvalía</a:t>
                      </a:r>
                      <a:endParaRPr lang="es-GT" b="1" dirty="0"/>
                    </a:p>
                  </a:txBody>
                  <a:tcPr/>
                </a:tc>
              </a:tr>
              <a:tr h="335010">
                <a:tc>
                  <a:txBody>
                    <a:bodyPr/>
                    <a:lstStyle/>
                    <a:p>
                      <a:pPr algn="ctr"/>
                      <a:r>
                        <a:rPr lang="es-GT" b="1" dirty="0" smtClean="0"/>
                        <a:t>20</a:t>
                      </a:r>
                      <a:endParaRPr lang="es-GT" b="1" dirty="0"/>
                    </a:p>
                  </a:txBody>
                  <a:tcPr/>
                </a:tc>
                <a:tc>
                  <a:txBody>
                    <a:bodyPr/>
                    <a:lstStyle/>
                    <a:p>
                      <a:r>
                        <a:rPr lang="es-GT" b="1" dirty="0" smtClean="0"/>
                        <a:t>Arrendamientos</a:t>
                      </a:r>
                      <a:endParaRPr lang="es-GT" b="1" dirty="0"/>
                    </a:p>
                  </a:txBody>
                  <a:tcPr/>
                </a:tc>
              </a:tr>
              <a:tr h="335010">
                <a:tc>
                  <a:txBody>
                    <a:bodyPr/>
                    <a:lstStyle/>
                    <a:p>
                      <a:pPr algn="ctr"/>
                      <a:r>
                        <a:rPr lang="es-GT" b="1" dirty="0" smtClean="0"/>
                        <a:t>21</a:t>
                      </a:r>
                      <a:endParaRPr lang="es-GT" b="1" dirty="0"/>
                    </a:p>
                  </a:txBody>
                  <a:tcPr/>
                </a:tc>
                <a:tc>
                  <a:txBody>
                    <a:bodyPr/>
                    <a:lstStyle/>
                    <a:p>
                      <a:r>
                        <a:rPr lang="es-GT" b="1" dirty="0" smtClean="0"/>
                        <a:t>Provisiones y Contingencias</a:t>
                      </a:r>
                      <a:endParaRPr lang="es-GT" b="1" dirty="0"/>
                    </a:p>
                  </a:txBody>
                  <a:tcPr/>
                </a:tc>
              </a:tr>
              <a:tr h="335010">
                <a:tc>
                  <a:txBody>
                    <a:bodyPr/>
                    <a:lstStyle/>
                    <a:p>
                      <a:pPr algn="ctr"/>
                      <a:r>
                        <a:rPr lang="es-GT" b="1" dirty="0" smtClean="0"/>
                        <a:t>22</a:t>
                      </a:r>
                      <a:endParaRPr lang="es-GT" b="1" dirty="0"/>
                    </a:p>
                  </a:txBody>
                  <a:tcPr/>
                </a:tc>
                <a:tc>
                  <a:txBody>
                    <a:bodyPr/>
                    <a:lstStyle/>
                    <a:p>
                      <a:r>
                        <a:rPr lang="es-GT" b="1" dirty="0" smtClean="0"/>
                        <a:t>Pasivos y Patrimonio</a:t>
                      </a:r>
                      <a:endParaRPr lang="es-GT" b="1" dirty="0"/>
                    </a:p>
                  </a:txBody>
                  <a:tcPr/>
                </a:tc>
              </a:tr>
              <a:tr h="335010">
                <a:tc>
                  <a:txBody>
                    <a:bodyPr/>
                    <a:lstStyle/>
                    <a:p>
                      <a:pPr algn="ctr"/>
                      <a:r>
                        <a:rPr lang="es-GT" b="1" dirty="0" smtClean="0"/>
                        <a:t>26</a:t>
                      </a:r>
                      <a:endParaRPr lang="es-GT" b="1" dirty="0"/>
                    </a:p>
                  </a:txBody>
                  <a:tcPr/>
                </a:tc>
                <a:tc>
                  <a:txBody>
                    <a:bodyPr/>
                    <a:lstStyle/>
                    <a:p>
                      <a:r>
                        <a:rPr lang="es-GT" b="1" dirty="0" smtClean="0"/>
                        <a:t>Pagos</a:t>
                      </a:r>
                      <a:r>
                        <a:rPr lang="es-GT" b="1" baseline="0" dirty="0" smtClean="0"/>
                        <a:t> Basados en Acciones</a:t>
                      </a:r>
                      <a:endParaRPr lang="es-GT" b="1" dirty="0"/>
                    </a:p>
                  </a:txBody>
                  <a:tcPr/>
                </a:tc>
              </a:tr>
              <a:tr h="335010">
                <a:tc>
                  <a:txBody>
                    <a:bodyPr/>
                    <a:lstStyle/>
                    <a:p>
                      <a:pPr algn="ctr"/>
                      <a:r>
                        <a:rPr lang="es-GT" b="1" dirty="0" smtClean="0"/>
                        <a:t>27</a:t>
                      </a:r>
                      <a:endParaRPr lang="es-GT" b="1" dirty="0"/>
                    </a:p>
                  </a:txBody>
                  <a:tcPr/>
                </a:tc>
                <a:tc>
                  <a:txBody>
                    <a:bodyPr/>
                    <a:lstStyle/>
                    <a:p>
                      <a:r>
                        <a:rPr lang="es-GT" b="1" dirty="0" smtClean="0"/>
                        <a:t>Deterioro del Valor de los Activos</a:t>
                      </a:r>
                      <a:endParaRPr lang="es-GT" b="1" dirty="0"/>
                    </a:p>
                  </a:txBody>
                  <a:tcPr/>
                </a:tc>
              </a:tr>
              <a:tr h="335010">
                <a:tc>
                  <a:txBody>
                    <a:bodyPr/>
                    <a:lstStyle/>
                    <a:p>
                      <a:pPr algn="ctr"/>
                      <a:r>
                        <a:rPr lang="es-GT" b="1" dirty="0" smtClean="0"/>
                        <a:t>28</a:t>
                      </a:r>
                      <a:endParaRPr lang="es-GT" b="1" dirty="0"/>
                    </a:p>
                  </a:txBody>
                  <a:tcPr/>
                </a:tc>
                <a:tc>
                  <a:txBody>
                    <a:bodyPr/>
                    <a:lstStyle/>
                    <a:p>
                      <a:r>
                        <a:rPr lang="es-GT" b="1" dirty="0" smtClean="0"/>
                        <a:t>Beneficio  a los Empleados</a:t>
                      </a:r>
                      <a:endParaRPr lang="es-GT" b="1" dirty="0"/>
                    </a:p>
                  </a:txBody>
                  <a:tcPr/>
                </a:tc>
              </a:tr>
              <a:tr h="335010">
                <a:tc>
                  <a:txBody>
                    <a:bodyPr/>
                    <a:lstStyle/>
                    <a:p>
                      <a:pPr algn="ctr"/>
                      <a:r>
                        <a:rPr lang="es-GT" b="1" dirty="0" smtClean="0"/>
                        <a:t>29</a:t>
                      </a:r>
                      <a:endParaRPr lang="es-GT" b="1" dirty="0"/>
                    </a:p>
                  </a:txBody>
                  <a:tcPr/>
                </a:tc>
                <a:tc>
                  <a:txBody>
                    <a:bodyPr/>
                    <a:lstStyle/>
                    <a:p>
                      <a:r>
                        <a:rPr lang="es-GT" b="1" dirty="0" smtClean="0"/>
                        <a:t>Impuesto a las Ganancias</a:t>
                      </a:r>
                      <a:endParaRPr lang="es-GT" b="1" dirty="0"/>
                    </a:p>
                  </a:txBody>
                  <a:tcPr/>
                </a:tc>
              </a:tr>
              <a:tr h="335010">
                <a:tc>
                  <a:txBody>
                    <a:bodyPr/>
                    <a:lstStyle/>
                    <a:p>
                      <a:pPr algn="ctr"/>
                      <a:r>
                        <a:rPr lang="es-GT" b="1" dirty="0" smtClean="0"/>
                        <a:t>30</a:t>
                      </a:r>
                      <a:endParaRPr lang="es-GT" b="1" dirty="0"/>
                    </a:p>
                  </a:txBody>
                  <a:tcPr/>
                </a:tc>
                <a:tc>
                  <a:txBody>
                    <a:bodyPr/>
                    <a:lstStyle/>
                    <a:p>
                      <a:r>
                        <a:rPr lang="es-GT" b="1" dirty="0" smtClean="0"/>
                        <a:t>Conversión de Moneda</a:t>
                      </a:r>
                      <a:r>
                        <a:rPr lang="es-GT" b="1" baseline="0" dirty="0" smtClean="0"/>
                        <a:t> Extranjera</a:t>
                      </a:r>
                      <a:endParaRPr lang="es-GT" b="1" dirty="0"/>
                    </a:p>
                  </a:txBody>
                  <a:tcPr/>
                </a:tc>
              </a:tr>
              <a:tr h="335010">
                <a:tc>
                  <a:txBody>
                    <a:bodyPr/>
                    <a:lstStyle/>
                    <a:p>
                      <a:pPr algn="ctr"/>
                      <a:r>
                        <a:rPr lang="es-GT" b="1" dirty="0" smtClean="0"/>
                        <a:t>34</a:t>
                      </a:r>
                      <a:endParaRPr lang="es-GT" b="1" dirty="0"/>
                    </a:p>
                  </a:txBody>
                  <a:tcPr/>
                </a:tc>
                <a:tc>
                  <a:txBody>
                    <a:bodyPr/>
                    <a:lstStyle/>
                    <a:p>
                      <a:r>
                        <a:rPr lang="es-GT" b="1" dirty="0" smtClean="0"/>
                        <a:t>Actividades Especializadas</a:t>
                      </a:r>
                      <a:endParaRPr lang="es-GT" b="1" dirty="0"/>
                    </a:p>
                  </a:txBody>
                  <a:tcPr/>
                </a:tc>
              </a:tr>
              <a:tr h="335010">
                <a:tc>
                  <a:txBody>
                    <a:bodyPr/>
                    <a:lstStyle/>
                    <a:p>
                      <a:pPr algn="ctr"/>
                      <a:r>
                        <a:rPr lang="es-GT" b="1" dirty="0" smtClean="0"/>
                        <a:t>35</a:t>
                      </a:r>
                      <a:endParaRPr lang="es-GT" b="1" dirty="0"/>
                    </a:p>
                  </a:txBody>
                  <a:tcPr/>
                </a:tc>
                <a:tc>
                  <a:txBody>
                    <a:bodyPr/>
                    <a:lstStyle/>
                    <a:p>
                      <a:r>
                        <a:rPr lang="es-GT" b="1" dirty="0" smtClean="0"/>
                        <a:t>Transición</a:t>
                      </a:r>
                      <a:r>
                        <a:rPr lang="es-GT" b="1" baseline="0" dirty="0" smtClean="0"/>
                        <a:t> a la NIIF para Pymes</a:t>
                      </a:r>
                      <a:endParaRPr lang="es-GT" b="1" dirty="0"/>
                    </a:p>
                  </a:txBody>
                  <a:tcPr/>
                </a:tc>
              </a:tr>
              <a:tr h="335010">
                <a:tc>
                  <a:txBody>
                    <a:bodyPr/>
                    <a:lstStyle/>
                    <a:p>
                      <a:endParaRPr lang="es-GT" b="1" dirty="0"/>
                    </a:p>
                  </a:txBody>
                  <a:tcPr/>
                </a:tc>
                <a:tc>
                  <a:txBody>
                    <a:bodyPr/>
                    <a:lstStyle/>
                    <a:p>
                      <a:endParaRPr lang="es-GT" b="1" dirty="0"/>
                    </a:p>
                  </a:txBody>
                  <a:tcPr/>
                </a:tc>
              </a:tr>
            </a:tbl>
          </a:graphicData>
        </a:graphic>
      </p:graphicFrame>
    </p:spTree>
  </p:cSld>
  <p:clrMapOvr>
    <a:masterClrMapping/>
  </p:clrMapOvr>
  <p:transition>
    <p:wedg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609600" y="748937"/>
            <a:ext cx="11299371" cy="5262979"/>
          </a:xfrm>
          <a:prstGeom prst="rect">
            <a:avLst/>
          </a:prstGeom>
          <a:solidFill>
            <a:srgbClr val="0070C0"/>
          </a:solidFill>
          <a:ln w="28575">
            <a:solidFill>
              <a:srgbClr val="FF0000"/>
            </a:solidFill>
          </a:ln>
          <a:scene3d>
            <a:camera prst="orthographicFront"/>
            <a:lightRig rig="threePt" dir="t"/>
          </a:scene3d>
          <a:sp3d>
            <a:bevelT w="165100" prst="coolSlant"/>
          </a:sp3d>
        </p:spPr>
        <p:txBody>
          <a:bodyPr wrap="square" rtlCol="0">
            <a:spAutoFit/>
          </a:bodyPr>
          <a:lstStyle/>
          <a:p>
            <a:pPr algn="ctr"/>
            <a:r>
              <a:rPr lang="es-GT" sz="2800" b="1" dirty="0" smtClean="0">
                <a:solidFill>
                  <a:schemeClr val="bg1"/>
                </a:solidFill>
              </a:rPr>
              <a:t>OBJETIVOS DEL CONSEJO DE NORMAS INTERNACIONALES DE CONTABILIDAD –IASB-</a:t>
            </a:r>
          </a:p>
          <a:p>
            <a:pPr lvl="0" algn="just">
              <a:buFont typeface="Arial" pitchFamily="34" charset="0"/>
              <a:buChar char="•"/>
            </a:pPr>
            <a:r>
              <a:rPr lang="es-ES" sz="2800" b="1" dirty="0" smtClean="0">
                <a:solidFill>
                  <a:schemeClr val="bg1"/>
                </a:solidFill>
              </a:rPr>
              <a:t>Desarrollar un conjunto único de normas de información financiera legalmente exigibles y globalmente aceptadas, comprensibles, de alta calidad basadas en principios claramente articulados.</a:t>
            </a:r>
          </a:p>
          <a:p>
            <a:pPr lvl="0" algn="just"/>
            <a:endParaRPr lang="es-GT" sz="2800" b="1" dirty="0" smtClean="0">
              <a:solidFill>
                <a:schemeClr val="bg1"/>
              </a:solidFill>
            </a:endParaRPr>
          </a:p>
          <a:p>
            <a:pPr lvl="0" algn="just">
              <a:buFont typeface="Arial" pitchFamily="34" charset="0"/>
              <a:buChar char="•"/>
            </a:pPr>
            <a:r>
              <a:rPr lang="es-ES" sz="2800" b="1" dirty="0" smtClean="0">
                <a:solidFill>
                  <a:schemeClr val="bg1"/>
                </a:solidFill>
              </a:rPr>
              <a:t>Estados financieros con información comparable, transparente y de alta calidad que ayude a los usuarios en </a:t>
            </a:r>
            <a:r>
              <a:rPr lang="es-ES" sz="2800" b="1" u="sng" dirty="0" smtClean="0">
                <a:solidFill>
                  <a:schemeClr val="bg1"/>
                </a:solidFill>
              </a:rPr>
              <a:t>varios mercados de capitales de todo el mundo </a:t>
            </a:r>
            <a:r>
              <a:rPr lang="es-ES" sz="2800" b="1" dirty="0" smtClean="0">
                <a:solidFill>
                  <a:schemeClr val="bg1"/>
                </a:solidFill>
              </a:rPr>
              <a:t>a tomar decisiones económicas.  </a:t>
            </a:r>
          </a:p>
          <a:p>
            <a:pPr lvl="0" algn="just"/>
            <a:endParaRPr lang="es-ES" sz="2800" b="1" dirty="0" smtClean="0">
              <a:solidFill>
                <a:schemeClr val="bg1"/>
              </a:solidFill>
            </a:endParaRPr>
          </a:p>
          <a:p>
            <a:pPr lvl="0" algn="just">
              <a:buFont typeface="Arial" pitchFamily="34" charset="0"/>
              <a:buChar char="•"/>
            </a:pPr>
            <a:r>
              <a:rPr lang="es-ES" sz="2800" b="1" dirty="0" smtClean="0">
                <a:solidFill>
                  <a:schemeClr val="bg1"/>
                </a:solidFill>
              </a:rPr>
              <a:t>Promover el uso y la aplicación rigurosa de esas normas</a:t>
            </a:r>
            <a:endParaRPr lang="es-GT" sz="2800" b="1" dirty="0">
              <a:solidFill>
                <a:schemeClr val="bg1"/>
              </a:solidFill>
            </a:endParaRPr>
          </a:p>
        </p:txBody>
      </p:sp>
    </p:spTree>
  </p:cSld>
  <p:clrMapOvr>
    <a:masterClrMapping/>
  </p:clrMapOvr>
  <p:transition>
    <p:wedg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318978" y="1547628"/>
            <a:ext cx="11398102" cy="4893647"/>
          </a:xfrm>
          <a:prstGeom prst="rect">
            <a:avLst/>
          </a:prstGeom>
          <a:ln w="57150"/>
          <a:scene3d>
            <a:camera prst="orthographicFront"/>
            <a:lightRig rig="threePt" dir="t"/>
          </a:scene3d>
          <a:sp3d>
            <a:bevelT/>
          </a:sp3d>
        </p:spPr>
        <p:style>
          <a:lnRef idx="2">
            <a:schemeClr val="accent5"/>
          </a:lnRef>
          <a:fillRef idx="1">
            <a:schemeClr val="lt1"/>
          </a:fillRef>
          <a:effectRef idx="0">
            <a:schemeClr val="accent5"/>
          </a:effectRef>
          <a:fontRef idx="minor">
            <a:schemeClr val="dk1"/>
          </a:fontRef>
        </p:style>
        <p:txBody>
          <a:bodyPr wrap="square" rtlCol="0">
            <a:spAutoFit/>
          </a:bodyPr>
          <a:lstStyle/>
          <a:p>
            <a:pPr algn="just"/>
            <a:r>
              <a:rPr lang="es-ES" sz="2400" b="1" dirty="0" smtClean="0"/>
              <a:t>Modificaciones a la Sección 1 </a:t>
            </a:r>
            <a:r>
              <a:rPr lang="es-ES" sz="2400" b="1" i="1" dirty="0" smtClean="0"/>
              <a:t>Pequeñas y Medianas Entidades</a:t>
            </a:r>
          </a:p>
          <a:p>
            <a:pPr algn="just"/>
            <a:r>
              <a:rPr lang="es-ES" sz="2400" dirty="0" smtClean="0"/>
              <a:t>Se modifica el párrafo </a:t>
            </a:r>
            <a:r>
              <a:rPr lang="es-ES" sz="2400" dirty="0" smtClean="0"/>
              <a:t>1.3. </a:t>
            </a:r>
            <a:r>
              <a:rPr lang="es-ES" sz="2400" dirty="0" smtClean="0"/>
              <a:t>El texto nuevo está subrayado y </a:t>
            </a:r>
            <a:r>
              <a:rPr lang="es-ES" sz="2400" dirty="0" smtClean="0"/>
              <a:t>el </a:t>
            </a:r>
            <a:r>
              <a:rPr lang="es-GT" sz="2400" dirty="0" smtClean="0"/>
              <a:t>texto </a:t>
            </a:r>
            <a:r>
              <a:rPr lang="es-GT" sz="2400" dirty="0" smtClean="0"/>
              <a:t>eliminado está tachado.</a:t>
            </a:r>
          </a:p>
          <a:p>
            <a:pPr algn="just"/>
            <a:r>
              <a:rPr lang="es-ES" sz="2400" b="1" dirty="0" smtClean="0"/>
              <a:t>Descripción de pequeñas y medianas entidades</a:t>
            </a:r>
          </a:p>
          <a:p>
            <a:pPr algn="just"/>
            <a:r>
              <a:rPr lang="es-GT" sz="2400" dirty="0" smtClean="0"/>
              <a:t>...</a:t>
            </a:r>
          </a:p>
          <a:p>
            <a:pPr algn="just"/>
            <a:r>
              <a:rPr lang="es-ES" sz="2400" dirty="0" smtClean="0"/>
              <a:t>1.3 Una entidad tiene obligación pública de rendir cuentas cuando:</a:t>
            </a:r>
          </a:p>
          <a:p>
            <a:pPr algn="just"/>
            <a:r>
              <a:rPr lang="es-GT" sz="2400" dirty="0" smtClean="0"/>
              <a:t>(a) ...</a:t>
            </a:r>
          </a:p>
          <a:p>
            <a:pPr algn="just"/>
            <a:r>
              <a:rPr lang="es-ES" sz="2400" dirty="0" smtClean="0"/>
              <a:t>(b) una de sus principales actividades es mantener activos en calidad de fiduciaria para un amplio grupo de terceros. </a:t>
            </a:r>
            <a:r>
              <a:rPr lang="es-ES" sz="2400" strike="sngStrike" dirty="0" smtClean="0"/>
              <a:t>Este es habitualmente el caso de</a:t>
            </a:r>
            <a:r>
              <a:rPr lang="es-ES" sz="2400" dirty="0" smtClean="0"/>
              <a:t> La mayoría de bancos, cooperativas de crédito, compañías de seguros, comisionistas e intermediarios de valores, fondos de inversión y bancos de inversión cumplirían este segundo criterio.</a:t>
            </a:r>
          </a:p>
          <a:p>
            <a:pPr algn="just"/>
            <a:endParaRPr lang="es-GT" sz="2400" b="1" i="1" dirty="0" smtClean="0">
              <a:solidFill>
                <a:schemeClr val="tx1"/>
              </a:solidFill>
            </a:endParaRPr>
          </a:p>
        </p:txBody>
      </p:sp>
      <p:sp>
        <p:nvSpPr>
          <p:cNvPr id="3" name="2 CuadroTexto"/>
          <p:cNvSpPr txBox="1"/>
          <p:nvPr/>
        </p:nvSpPr>
        <p:spPr>
          <a:xfrm>
            <a:off x="254001" y="653505"/>
            <a:ext cx="6286499" cy="461665"/>
          </a:xfrm>
          <a:prstGeom prst="rect">
            <a:avLst/>
          </a:prstGeom>
          <a:solidFill>
            <a:srgbClr val="0070C0"/>
          </a:solidFill>
          <a:effectLst>
            <a:innerShdw blurRad="63500" dist="50800" dir="18900000">
              <a:prstClr val="black">
                <a:alpha val="50000"/>
              </a:prstClr>
            </a:innerShdw>
          </a:effectLst>
        </p:spPr>
        <p:txBody>
          <a:bodyPr wrap="square" rtlCol="0">
            <a:spAutoFit/>
          </a:bodyPr>
          <a:lstStyle/>
          <a:p>
            <a:pPr algn="ctr"/>
            <a:r>
              <a:rPr lang="es-GT" sz="2400" b="1" dirty="0" smtClean="0">
                <a:solidFill>
                  <a:schemeClr val="bg1"/>
                </a:solidFill>
              </a:rPr>
              <a:t>EJEMPLO DE UNA MODIFICACIÓN</a:t>
            </a:r>
            <a:endParaRPr lang="es-GT" sz="2400" b="1" dirty="0">
              <a:solidFill>
                <a:schemeClr val="bg1"/>
              </a:solidFill>
            </a:endParaRPr>
          </a:p>
        </p:txBody>
      </p:sp>
    </p:spTree>
  </p:cSld>
  <p:clrMapOvr>
    <a:masterClrMapping/>
  </p:clrMapOvr>
  <p:transition>
    <p:wedge/>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318978" y="1223960"/>
            <a:ext cx="11398102" cy="2616101"/>
          </a:xfrm>
          <a:prstGeom prst="rect">
            <a:avLst/>
          </a:prstGeom>
          <a:ln w="38100">
            <a:solidFill>
              <a:srgbClr val="FF0000"/>
            </a:solidFill>
          </a:ln>
        </p:spPr>
        <p:style>
          <a:lnRef idx="2">
            <a:schemeClr val="accent3">
              <a:shade val="50000"/>
            </a:schemeClr>
          </a:lnRef>
          <a:fillRef idx="1">
            <a:schemeClr val="accent3"/>
          </a:fillRef>
          <a:effectRef idx="0">
            <a:schemeClr val="accent3"/>
          </a:effectRef>
          <a:fontRef idx="minor">
            <a:schemeClr val="lt1"/>
          </a:fontRef>
        </p:style>
        <p:txBody>
          <a:bodyPr wrap="square" rtlCol="0">
            <a:spAutoFit/>
          </a:bodyPr>
          <a:lstStyle/>
          <a:p>
            <a:pPr algn="just"/>
            <a:r>
              <a:rPr lang="es-ES" sz="2800" dirty="0" smtClean="0">
                <a:solidFill>
                  <a:schemeClr val="tx1"/>
                </a:solidFill>
              </a:rPr>
              <a:t>1.5 Si una entidad que tiene obligación pública de rendir cuentas utiliza esta NIIF, sus estados financieros </a:t>
            </a:r>
            <a:r>
              <a:rPr lang="es-ES" sz="2800" u="sng" dirty="0" smtClean="0">
                <a:solidFill>
                  <a:schemeClr val="tx1"/>
                </a:solidFill>
              </a:rPr>
              <a:t>NO</a:t>
            </a:r>
            <a:r>
              <a:rPr lang="es-ES" sz="2800" dirty="0" smtClean="0">
                <a:solidFill>
                  <a:schemeClr val="tx1"/>
                </a:solidFill>
              </a:rPr>
              <a:t> </a:t>
            </a:r>
            <a:r>
              <a:rPr lang="es-ES" sz="2800" dirty="0" smtClean="0">
                <a:solidFill>
                  <a:schemeClr val="tx1"/>
                </a:solidFill>
              </a:rPr>
              <a:t>se describirán como de conformidad con la </a:t>
            </a:r>
            <a:r>
              <a:rPr lang="es-ES" sz="2800" i="1" dirty="0" smtClean="0">
                <a:solidFill>
                  <a:schemeClr val="tx1"/>
                </a:solidFill>
              </a:rPr>
              <a:t>NIIF para las PYMES, aunque la legislación o regulación de la jurisdicción permita o </a:t>
            </a:r>
            <a:r>
              <a:rPr lang="es-ES" sz="2800" dirty="0" smtClean="0">
                <a:solidFill>
                  <a:schemeClr val="tx1"/>
                </a:solidFill>
              </a:rPr>
              <a:t>requiera que esta NIIF se utilice por entidades con obligación pública de rendir </a:t>
            </a:r>
            <a:r>
              <a:rPr lang="es-GT" sz="2800" dirty="0" smtClean="0">
                <a:solidFill>
                  <a:schemeClr val="tx1"/>
                </a:solidFill>
              </a:rPr>
              <a:t>cuentas.</a:t>
            </a:r>
          </a:p>
          <a:p>
            <a:pPr algn="just"/>
            <a:endParaRPr lang="es-GT" sz="2400" b="1" i="1" dirty="0" smtClean="0">
              <a:solidFill>
                <a:schemeClr val="tx1"/>
              </a:solidFill>
            </a:endParaRPr>
          </a:p>
        </p:txBody>
      </p:sp>
      <p:sp>
        <p:nvSpPr>
          <p:cNvPr id="4" name="3 CuadroTexto"/>
          <p:cNvSpPr txBox="1"/>
          <p:nvPr/>
        </p:nvSpPr>
        <p:spPr>
          <a:xfrm>
            <a:off x="254001" y="653505"/>
            <a:ext cx="6695439" cy="461665"/>
          </a:xfrm>
          <a:prstGeom prst="rect">
            <a:avLst/>
          </a:prstGeom>
          <a:solidFill>
            <a:srgbClr val="0070C0"/>
          </a:solidFill>
          <a:effectLst>
            <a:innerShdw blurRad="63500" dist="50800" dir="18900000">
              <a:prstClr val="black">
                <a:alpha val="50000"/>
              </a:prstClr>
            </a:innerShdw>
          </a:effectLst>
        </p:spPr>
        <p:txBody>
          <a:bodyPr wrap="square" rtlCol="0">
            <a:spAutoFit/>
          </a:bodyPr>
          <a:lstStyle/>
          <a:p>
            <a:pPr algn="ctr"/>
            <a:r>
              <a:rPr lang="es-GT" sz="2400" b="1" dirty="0" smtClean="0">
                <a:solidFill>
                  <a:schemeClr val="bg1"/>
                </a:solidFill>
              </a:rPr>
              <a:t>EJEMPLO DE DISCUSIÓN PARA UN CAMBIO</a:t>
            </a:r>
            <a:endParaRPr lang="es-GT" sz="2400" b="1" dirty="0">
              <a:solidFill>
                <a:schemeClr val="bg1"/>
              </a:solidFill>
            </a:endParaRPr>
          </a:p>
        </p:txBody>
      </p:sp>
      <p:pic>
        <p:nvPicPr>
          <p:cNvPr id="5" name="4 Imagen" descr="Archivo 7-07-17 11 08 36 a.m..jpeg"/>
          <p:cNvPicPr>
            <a:picLocks noChangeAspect="1"/>
          </p:cNvPicPr>
          <p:nvPr/>
        </p:nvPicPr>
        <p:blipFill>
          <a:blip r:embed="rId2"/>
          <a:stretch>
            <a:fillRect/>
          </a:stretch>
        </p:blipFill>
        <p:spPr>
          <a:xfrm>
            <a:off x="4924697" y="3990607"/>
            <a:ext cx="6879499" cy="2867394"/>
          </a:xfrm>
          <a:prstGeom prst="rect">
            <a:avLst/>
          </a:prstGeom>
        </p:spPr>
      </p:pic>
    </p:spTree>
  </p:cSld>
  <p:clrMapOvr>
    <a:masterClrMapping/>
  </p:clrMapOvr>
  <p:transition>
    <p:wedge/>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CuadroTexto"/>
          <p:cNvSpPr txBox="1"/>
          <p:nvPr/>
        </p:nvSpPr>
        <p:spPr>
          <a:xfrm>
            <a:off x="254001" y="653505"/>
            <a:ext cx="6695439" cy="461665"/>
          </a:xfrm>
          <a:prstGeom prst="rect">
            <a:avLst/>
          </a:prstGeom>
          <a:solidFill>
            <a:srgbClr val="0070C0"/>
          </a:solidFill>
          <a:effectLst>
            <a:innerShdw blurRad="63500" dist="50800" dir="18900000">
              <a:prstClr val="black">
                <a:alpha val="50000"/>
              </a:prstClr>
            </a:innerShdw>
          </a:effectLst>
        </p:spPr>
        <p:txBody>
          <a:bodyPr wrap="square" rtlCol="0">
            <a:spAutoFit/>
          </a:bodyPr>
          <a:lstStyle/>
          <a:p>
            <a:pPr algn="ctr"/>
            <a:r>
              <a:rPr lang="es-GT" sz="2400" b="1" dirty="0" smtClean="0">
                <a:solidFill>
                  <a:schemeClr val="bg1"/>
                </a:solidFill>
              </a:rPr>
              <a:t>DISCUSIÓN PÁRRAFO 1.5</a:t>
            </a:r>
            <a:endParaRPr lang="es-GT" sz="2400" b="1" dirty="0">
              <a:solidFill>
                <a:schemeClr val="bg1"/>
              </a:solidFill>
            </a:endParaRPr>
          </a:p>
        </p:txBody>
      </p:sp>
      <p:sp>
        <p:nvSpPr>
          <p:cNvPr id="4" name="3 Proceso alternativo"/>
          <p:cNvSpPr/>
          <p:nvPr/>
        </p:nvSpPr>
        <p:spPr>
          <a:xfrm>
            <a:off x="169816" y="1149532"/>
            <a:ext cx="4976949" cy="1345474"/>
          </a:xfrm>
          <a:prstGeom prst="flowChartAlternateProcess">
            <a:avLst/>
          </a:prstGeom>
        </p:spPr>
        <p:style>
          <a:lnRef idx="1">
            <a:schemeClr val="accent3"/>
          </a:lnRef>
          <a:fillRef idx="2">
            <a:schemeClr val="accent3"/>
          </a:fillRef>
          <a:effectRef idx="1">
            <a:schemeClr val="accent3"/>
          </a:effectRef>
          <a:fontRef idx="minor">
            <a:schemeClr val="dk1"/>
          </a:fontRef>
        </p:style>
        <p:txBody>
          <a:bodyPr rtlCol="0" anchor="ctr"/>
          <a:lstStyle/>
          <a:p>
            <a:pPr algn="just"/>
            <a:r>
              <a:rPr lang="es-GT" dirty="0" smtClean="0"/>
              <a:t>El IASB consideró el párrafo 1.5 es demasiado restrictivo, además si las jurisdicciones deberían tener autoridad de decidir que entidades con obligación publica de rendir cuentas pueden utilizar NIIF Pymes</a:t>
            </a:r>
            <a:endParaRPr lang="es-GT" dirty="0"/>
          </a:p>
        </p:txBody>
      </p:sp>
      <p:sp>
        <p:nvSpPr>
          <p:cNvPr id="5" name="4 Proceso alternativo"/>
          <p:cNvSpPr/>
          <p:nvPr/>
        </p:nvSpPr>
        <p:spPr>
          <a:xfrm>
            <a:off x="3326672" y="2477588"/>
            <a:ext cx="4976949" cy="1741714"/>
          </a:xfrm>
          <a:prstGeom prst="flowChartAlternateProcess">
            <a:avLst/>
          </a:prstGeom>
        </p:spPr>
        <p:style>
          <a:lnRef idx="1">
            <a:schemeClr val="accent1"/>
          </a:lnRef>
          <a:fillRef idx="2">
            <a:schemeClr val="accent1"/>
          </a:fillRef>
          <a:effectRef idx="1">
            <a:schemeClr val="accent1"/>
          </a:effectRef>
          <a:fontRef idx="minor">
            <a:schemeClr val="dk1"/>
          </a:fontRef>
        </p:style>
        <p:txBody>
          <a:bodyPr rtlCol="0" anchor="ctr"/>
          <a:lstStyle/>
          <a:p>
            <a:pPr algn="just"/>
            <a:r>
              <a:rPr lang="es-GT" dirty="0" smtClean="0"/>
              <a:t>Consideró si el párrafo 1.5 podría reemplazarse por un requerimiento para que una entidad con obligación pública de rendir cuentas revele que NO esta dentro del alcance previsto NIIF Pymes, pero, que las leyes de su jurisdicción le permiten utilizarlas.</a:t>
            </a:r>
            <a:endParaRPr lang="es-GT" dirty="0"/>
          </a:p>
        </p:txBody>
      </p:sp>
      <p:sp>
        <p:nvSpPr>
          <p:cNvPr id="6" name="5 Proceso alternativo"/>
          <p:cNvSpPr/>
          <p:nvPr/>
        </p:nvSpPr>
        <p:spPr>
          <a:xfrm>
            <a:off x="6648994" y="4223656"/>
            <a:ext cx="5543006" cy="2464527"/>
          </a:xfrm>
          <a:prstGeom prst="flowChartAlternateProcess">
            <a:avLst/>
          </a:prstGeom>
        </p:spPr>
        <p:style>
          <a:lnRef idx="1">
            <a:schemeClr val="accent6"/>
          </a:lnRef>
          <a:fillRef idx="2">
            <a:schemeClr val="accent6"/>
          </a:fillRef>
          <a:effectRef idx="1">
            <a:schemeClr val="accent6"/>
          </a:effectRef>
          <a:fontRef idx="minor">
            <a:schemeClr val="dk1"/>
          </a:fontRef>
        </p:style>
        <p:txBody>
          <a:bodyPr rtlCol="0" anchor="ctr"/>
          <a:lstStyle/>
          <a:p>
            <a:pPr algn="just"/>
            <a:r>
              <a:rPr lang="es-GT" dirty="0" smtClean="0"/>
              <a:t>Observo que NIIF Pymes esta diseñada específicamente para Pymes, destacó que se si ampliaba el alcance  para incluir entidades con obligación publica de rendir cuentas, ello podría conducir a realizar cambios en NIIF Pymes e incrementaría su complejidad, también tomó en cuenta los riesgos asociados  con el uso inapropiado de la norma. </a:t>
            </a:r>
            <a:r>
              <a:rPr lang="es-GT" b="1" i="1" u="sng" dirty="0" smtClean="0"/>
              <a:t>Por estas razones decidió mantener el párrafo 1.5</a:t>
            </a:r>
            <a:endParaRPr lang="es-GT" b="1" i="1" u="sng" dirty="0"/>
          </a:p>
        </p:txBody>
      </p:sp>
      <p:sp>
        <p:nvSpPr>
          <p:cNvPr id="8" name="7 Flecha curvada hacia la derecha"/>
          <p:cNvSpPr/>
          <p:nvPr/>
        </p:nvSpPr>
        <p:spPr>
          <a:xfrm rot="18784616">
            <a:off x="2895601" y="4767765"/>
            <a:ext cx="1058091" cy="2024743"/>
          </a:xfrm>
          <a:prstGeom prst="curvedRightArrow">
            <a:avLst/>
          </a:prstGeom>
          <a:solidFill>
            <a:schemeClr val="accent5">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GT">
              <a:solidFill>
                <a:schemeClr val="tx1"/>
              </a:solidFill>
            </a:endParaRPr>
          </a:p>
        </p:txBody>
      </p:sp>
      <p:sp>
        <p:nvSpPr>
          <p:cNvPr id="9" name="8 Abrir llave"/>
          <p:cNvSpPr/>
          <p:nvPr/>
        </p:nvSpPr>
        <p:spPr>
          <a:xfrm>
            <a:off x="8007531" y="927464"/>
            <a:ext cx="1254034" cy="2638697"/>
          </a:xfrm>
          <a:prstGeom prst="leftBrace">
            <a:avLst/>
          </a:prstGeom>
          <a:ln w="28575">
            <a:solidFill>
              <a:srgbClr val="C0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s-GT"/>
          </a:p>
        </p:txBody>
      </p:sp>
      <p:sp>
        <p:nvSpPr>
          <p:cNvPr id="10" name="9 CuadroTexto"/>
          <p:cNvSpPr txBox="1"/>
          <p:nvPr/>
        </p:nvSpPr>
        <p:spPr>
          <a:xfrm>
            <a:off x="8817428" y="1946366"/>
            <a:ext cx="3069771" cy="400110"/>
          </a:xfrm>
          <a:prstGeom prst="rect">
            <a:avLst/>
          </a:prstGeom>
          <a:solidFill>
            <a:srgbClr val="0070C0"/>
          </a:solidFill>
          <a:effectLst>
            <a:innerShdw blurRad="63500" dist="50800" dir="18900000">
              <a:prstClr val="black">
                <a:alpha val="50000"/>
              </a:prstClr>
            </a:innerShdw>
          </a:effectLst>
        </p:spPr>
        <p:txBody>
          <a:bodyPr wrap="square" rtlCol="0">
            <a:spAutoFit/>
          </a:bodyPr>
          <a:lstStyle/>
          <a:p>
            <a:pPr algn="ctr"/>
            <a:r>
              <a:rPr lang="es-GT" sz="2000" b="1" dirty="0" smtClean="0">
                <a:solidFill>
                  <a:schemeClr val="bg1"/>
                </a:solidFill>
              </a:rPr>
              <a:t>CONSIDERACIONES</a:t>
            </a:r>
          </a:p>
        </p:txBody>
      </p:sp>
      <p:sp>
        <p:nvSpPr>
          <p:cNvPr id="11" name="10 CuadroTexto"/>
          <p:cNvSpPr txBox="1"/>
          <p:nvPr/>
        </p:nvSpPr>
        <p:spPr>
          <a:xfrm>
            <a:off x="3522617" y="5050972"/>
            <a:ext cx="3069771" cy="400110"/>
          </a:xfrm>
          <a:prstGeom prst="rect">
            <a:avLst/>
          </a:prstGeom>
          <a:solidFill>
            <a:srgbClr val="0070C0"/>
          </a:solidFill>
          <a:effectLst>
            <a:innerShdw blurRad="63500" dist="50800" dir="18900000">
              <a:prstClr val="black">
                <a:alpha val="50000"/>
              </a:prstClr>
            </a:innerShdw>
          </a:effectLst>
        </p:spPr>
        <p:txBody>
          <a:bodyPr wrap="square" rtlCol="0">
            <a:spAutoFit/>
          </a:bodyPr>
          <a:lstStyle/>
          <a:p>
            <a:pPr algn="ctr"/>
            <a:r>
              <a:rPr lang="es-GT" sz="2000" b="1" dirty="0" smtClean="0">
                <a:solidFill>
                  <a:schemeClr val="bg1"/>
                </a:solidFill>
              </a:rPr>
              <a:t>CONCLUSION</a:t>
            </a:r>
          </a:p>
        </p:txBody>
      </p:sp>
    </p:spTree>
  </p:cSld>
  <p:clrMapOvr>
    <a:masterClrMapping/>
  </p:clrMapOvr>
  <p:transition>
    <p:wedge/>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ángulo 5"/>
          <p:cNvSpPr/>
          <p:nvPr/>
        </p:nvSpPr>
        <p:spPr>
          <a:xfrm>
            <a:off x="521789" y="473055"/>
            <a:ext cx="11377748" cy="707886"/>
          </a:xfrm>
          <a:prstGeom prst="rect">
            <a:avLst/>
          </a:prstGeom>
          <a:solidFill>
            <a:srgbClr val="0070C0"/>
          </a:solidFill>
        </p:spPr>
        <p:style>
          <a:lnRef idx="2">
            <a:schemeClr val="accent4">
              <a:shade val="50000"/>
            </a:schemeClr>
          </a:lnRef>
          <a:fillRef idx="1">
            <a:schemeClr val="accent4"/>
          </a:fillRef>
          <a:effectRef idx="0">
            <a:schemeClr val="accent4"/>
          </a:effectRef>
          <a:fontRef idx="minor">
            <a:schemeClr val="lt1"/>
          </a:fontRef>
        </p:style>
        <p:txBody>
          <a:bodyPr wrap="square" lIns="91440" tIns="45720" rIns="91440" bIns="45720">
            <a:spAutoFit/>
          </a:bodyPr>
          <a:lstStyle/>
          <a:p>
            <a:pPr algn="ctr"/>
            <a:r>
              <a:rPr lang="es-ES" sz="4000" cap="none" spc="0" dirty="0" smtClean="0">
                <a:ln w="10160">
                  <a:solidFill>
                    <a:schemeClr val="accent5"/>
                  </a:solidFill>
                  <a:prstDash val="solid"/>
                </a:ln>
                <a:solidFill>
                  <a:srgbClr val="FFFFFF"/>
                </a:solidFill>
                <a:latin typeface="Eras Bold ITC" pitchFamily="34" charset="0"/>
              </a:rPr>
              <a:t>PRINCIPALES CAMBIOS NIIF PARA PYMES</a:t>
            </a:r>
            <a:endParaRPr lang="es-ES" sz="4000" cap="none" spc="0" dirty="0">
              <a:ln w="10160">
                <a:solidFill>
                  <a:schemeClr val="accent5"/>
                </a:solidFill>
                <a:prstDash val="solid"/>
              </a:ln>
              <a:solidFill>
                <a:srgbClr val="FFFFFF"/>
              </a:solidFill>
              <a:latin typeface="Eras Bold ITC" pitchFamily="34" charset="0"/>
            </a:endParaRPr>
          </a:p>
        </p:txBody>
      </p:sp>
      <p:pic>
        <p:nvPicPr>
          <p:cNvPr id="8" name="7 Imagen" descr="CAMBIOS.jpg"/>
          <p:cNvPicPr>
            <a:picLocks noChangeAspect="1"/>
          </p:cNvPicPr>
          <p:nvPr/>
        </p:nvPicPr>
        <p:blipFill>
          <a:blip r:embed="rId2"/>
          <a:stretch>
            <a:fillRect/>
          </a:stretch>
        </p:blipFill>
        <p:spPr>
          <a:xfrm>
            <a:off x="2524347" y="1136468"/>
            <a:ext cx="7899813" cy="5411719"/>
          </a:xfrm>
          <a:prstGeom prst="rect">
            <a:avLst/>
          </a:prstGeom>
        </p:spPr>
      </p:pic>
    </p:spTree>
    <p:extLst>
      <p:ext uri="{BB962C8B-B14F-4D97-AF65-F5344CB8AC3E}">
        <p14:creationId xmlns:p14="http://schemas.microsoft.com/office/powerpoint/2010/main" xmlns="" val="2273758131"/>
      </p:ext>
    </p:extLst>
  </p:cSld>
  <p:clrMapOvr>
    <a:masterClrMapping/>
  </p:clrMapOvr>
  <p:transition>
    <p:wedge/>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1" y="911037"/>
            <a:ext cx="5013434" cy="1938992"/>
          </a:xfrm>
          <a:prstGeom prst="rect">
            <a:avLst/>
          </a:prstGeom>
        </p:spPr>
        <p:txBody>
          <a:bodyPr wrap="square">
            <a:spAutoFit/>
          </a:bodyPr>
          <a:lstStyle/>
          <a:p>
            <a:pPr marL="742950" indent="-742950">
              <a:buAutoNum type="arabicPlain"/>
            </a:pPr>
            <a:r>
              <a:rPr lang="es-ES" sz="4000" dirty="0">
                <a:solidFill>
                  <a:schemeClr val="bg1"/>
                </a:solidFill>
                <a:latin typeface="Arial" panose="020B0604020202020204" pitchFamily="34" charset="0"/>
                <a:cs typeface="Arial" panose="020B0604020202020204" pitchFamily="34" charset="0"/>
              </a:rPr>
              <a:t>Pequeñas y medianas entidades</a:t>
            </a:r>
          </a:p>
        </p:txBody>
      </p:sp>
      <p:sp>
        <p:nvSpPr>
          <p:cNvPr id="4" name="Rectángulo 3"/>
          <p:cNvSpPr/>
          <p:nvPr/>
        </p:nvSpPr>
        <p:spPr>
          <a:xfrm>
            <a:off x="152400" y="837139"/>
            <a:ext cx="4192173" cy="1815882"/>
          </a:xfrm>
          <a:prstGeom prst="rect">
            <a:avLst/>
          </a:prstGeom>
          <a:solidFill>
            <a:srgbClr val="002060"/>
          </a:solidFill>
          <a:scene3d>
            <a:camera prst="orthographicFront"/>
            <a:lightRig rig="threePt" dir="t"/>
          </a:scene3d>
          <a:sp3d>
            <a:bevelT/>
          </a:sp3d>
        </p:spPr>
        <p:txBody>
          <a:bodyPr wrap="square" lIns="91440" tIns="45720" rIns="91440" bIns="45720">
            <a:spAutoFit/>
          </a:bodyPr>
          <a:lstStyle/>
          <a:p>
            <a:pPr algn="ctr"/>
            <a:r>
              <a:rPr lang="es-ES" sz="2800" b="0" cap="none" spc="0" dirty="0" smtClean="0">
                <a:ln w="0"/>
                <a:solidFill>
                  <a:schemeClr val="bg1"/>
                </a:solidFill>
                <a:latin typeface="Eras Bold ITC" pitchFamily="34" charset="0"/>
              </a:rPr>
              <a:t>PEQUEÑAS Y MEDIANSS ENTIDADES</a:t>
            </a:r>
          </a:p>
          <a:p>
            <a:pPr algn="ctr"/>
            <a:r>
              <a:rPr lang="es-ES" sz="2800" b="0" cap="none" spc="0" dirty="0" smtClean="0">
                <a:ln w="0"/>
                <a:solidFill>
                  <a:schemeClr val="bg1"/>
                </a:solidFill>
                <a:latin typeface="Eras Bold ITC" pitchFamily="34" charset="0"/>
              </a:rPr>
              <a:t>-aclaración-</a:t>
            </a:r>
            <a:endParaRPr lang="es-ES" sz="2800" b="0" cap="none" spc="0" dirty="0">
              <a:ln w="0"/>
              <a:solidFill>
                <a:schemeClr val="bg1"/>
              </a:solidFill>
              <a:latin typeface="Eras Bold ITC" pitchFamily="34" charset="0"/>
            </a:endParaRPr>
          </a:p>
        </p:txBody>
      </p:sp>
      <p:sp>
        <p:nvSpPr>
          <p:cNvPr id="5" name="CuadroTexto 4"/>
          <p:cNvSpPr txBox="1"/>
          <p:nvPr/>
        </p:nvSpPr>
        <p:spPr>
          <a:xfrm>
            <a:off x="5854700" y="1816976"/>
            <a:ext cx="6184900" cy="2554545"/>
          </a:xfrm>
          <a:prstGeom prst="rect">
            <a:avLst/>
          </a:prstGeom>
          <a:solidFill>
            <a:srgbClr val="0070C0"/>
          </a:solidFill>
          <a:scene3d>
            <a:camera prst="orthographicFront"/>
            <a:lightRig rig="threePt" dir="t"/>
          </a:scene3d>
          <a:sp3d>
            <a:bevelT/>
          </a:sp3d>
        </p:spPr>
        <p:txBody>
          <a:bodyPr wrap="square" rtlCol="0">
            <a:spAutoFit/>
          </a:bodyPr>
          <a:lstStyle/>
          <a:p>
            <a:pPr algn="just"/>
            <a:r>
              <a:rPr lang="es-ES" sz="3200" b="1" u="sng" dirty="0" smtClean="0">
                <a:solidFill>
                  <a:schemeClr val="bg1"/>
                </a:solidFill>
                <a:cs typeface="Arial" panose="020B0604020202020204" pitchFamily="34" charset="0"/>
              </a:rPr>
              <a:t>Párrafo 1.3b:</a:t>
            </a:r>
          </a:p>
          <a:p>
            <a:pPr algn="just"/>
            <a:r>
              <a:rPr lang="es-ES" sz="3200" b="1" dirty="0" smtClean="0">
                <a:solidFill>
                  <a:schemeClr val="bg1"/>
                </a:solidFill>
                <a:cs typeface="Arial" panose="020B0604020202020204" pitchFamily="34" charset="0"/>
              </a:rPr>
              <a:t>Si la actividad principal, es mantener activos en calidad de fiduciaria: Tienen obligación pública de rendir cuentas</a:t>
            </a:r>
            <a:endParaRPr lang="es-GT" sz="3200" b="1" dirty="0">
              <a:solidFill>
                <a:schemeClr val="bg1"/>
              </a:solidFill>
              <a:cs typeface="Arial" panose="020B0604020202020204" pitchFamily="34" charset="0"/>
            </a:endParaRPr>
          </a:p>
        </p:txBody>
      </p:sp>
      <p:sp>
        <p:nvSpPr>
          <p:cNvPr id="6" name="5 CuadroTexto"/>
          <p:cNvSpPr txBox="1"/>
          <p:nvPr/>
        </p:nvSpPr>
        <p:spPr>
          <a:xfrm>
            <a:off x="618671" y="4548415"/>
            <a:ext cx="5508172" cy="1569660"/>
          </a:xfrm>
          <a:prstGeom prst="rect">
            <a:avLst/>
          </a:prstGeom>
          <a:scene3d>
            <a:camera prst="orthographicFront"/>
            <a:lightRig rig="threePt" dir="t"/>
          </a:scene3d>
          <a:sp3d>
            <a:bevelT/>
          </a:sp3d>
        </p:spPr>
        <p:style>
          <a:lnRef idx="1">
            <a:schemeClr val="accent3"/>
          </a:lnRef>
          <a:fillRef idx="2">
            <a:schemeClr val="accent3"/>
          </a:fillRef>
          <a:effectRef idx="1">
            <a:schemeClr val="accent3"/>
          </a:effectRef>
          <a:fontRef idx="minor">
            <a:schemeClr val="dk1"/>
          </a:fontRef>
        </p:style>
        <p:txBody>
          <a:bodyPr wrap="square" rtlCol="0">
            <a:spAutoFit/>
          </a:bodyPr>
          <a:lstStyle/>
          <a:p>
            <a:pPr algn="just"/>
            <a:r>
              <a:rPr lang="es-GT" sz="2400" b="1" dirty="0" smtClean="0"/>
              <a:t>Por ejemplo:</a:t>
            </a:r>
          </a:p>
          <a:p>
            <a:pPr algn="just"/>
            <a:r>
              <a:rPr lang="es-GT" sz="2400" b="1" dirty="0" smtClean="0"/>
              <a:t>Bancos, cooperativas de crédito, compañías de seguros, intermediario de valores, fondos de inversión</a:t>
            </a:r>
            <a:endParaRPr lang="es-GT" sz="2400" b="1" dirty="0"/>
          </a:p>
        </p:txBody>
      </p:sp>
      <p:sp>
        <p:nvSpPr>
          <p:cNvPr id="7" name="6 Circular"/>
          <p:cNvSpPr/>
          <p:nvPr/>
        </p:nvSpPr>
        <p:spPr>
          <a:xfrm rot="16200000">
            <a:off x="2720975" y="1139825"/>
            <a:ext cx="3079750" cy="3073400"/>
          </a:xfrm>
          <a:prstGeom prst="pie">
            <a:avLst/>
          </a:prstGeom>
          <a:solidFill>
            <a:schemeClr val="accent4">
              <a:lumMod val="60000"/>
              <a:lumOff val="40000"/>
            </a:schemeClr>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vert="vert" rtlCol="0" anchor="ctr"/>
          <a:lstStyle/>
          <a:p>
            <a:pPr algn="ctr"/>
            <a:endParaRPr lang="es-GT" dirty="0" smtClean="0">
              <a:solidFill>
                <a:schemeClr val="tx1"/>
              </a:solidFill>
            </a:endParaRPr>
          </a:p>
          <a:p>
            <a:pPr algn="ctr"/>
            <a:endParaRPr lang="es-GT" dirty="0" smtClean="0">
              <a:solidFill>
                <a:schemeClr val="tx1"/>
              </a:solidFill>
            </a:endParaRPr>
          </a:p>
          <a:p>
            <a:pPr algn="ctr"/>
            <a:endParaRPr lang="es-GT" dirty="0" smtClean="0">
              <a:solidFill>
                <a:schemeClr val="tx1"/>
              </a:solidFill>
            </a:endParaRPr>
          </a:p>
          <a:p>
            <a:pPr algn="ctr"/>
            <a:endParaRPr lang="es-GT" dirty="0" smtClean="0">
              <a:solidFill>
                <a:schemeClr val="tx1"/>
              </a:solidFill>
            </a:endParaRPr>
          </a:p>
          <a:p>
            <a:pPr algn="ctr"/>
            <a:endParaRPr lang="es-GT" dirty="0" smtClean="0">
              <a:solidFill>
                <a:schemeClr val="tx1"/>
              </a:solidFill>
            </a:endParaRPr>
          </a:p>
          <a:p>
            <a:pPr algn="ctr"/>
            <a:endParaRPr lang="es-GT" dirty="0" smtClean="0">
              <a:solidFill>
                <a:schemeClr val="tx1"/>
              </a:solidFill>
            </a:endParaRPr>
          </a:p>
          <a:p>
            <a:pPr algn="ctr"/>
            <a:endParaRPr lang="es-GT" dirty="0" smtClean="0">
              <a:solidFill>
                <a:schemeClr val="tx1"/>
              </a:solidFill>
            </a:endParaRPr>
          </a:p>
          <a:p>
            <a:pPr algn="ctr"/>
            <a:endParaRPr lang="es-GT" dirty="0" smtClean="0">
              <a:solidFill>
                <a:schemeClr val="tx1"/>
              </a:solidFill>
            </a:endParaRPr>
          </a:p>
          <a:p>
            <a:pPr algn="ctr"/>
            <a:endParaRPr lang="es-GT" dirty="0" smtClean="0">
              <a:solidFill>
                <a:schemeClr val="tx1"/>
              </a:solidFill>
            </a:endParaRPr>
          </a:p>
          <a:p>
            <a:pPr algn="ctr"/>
            <a:endParaRPr lang="es-GT" dirty="0" smtClean="0">
              <a:solidFill>
                <a:schemeClr val="tx1"/>
              </a:solidFill>
            </a:endParaRPr>
          </a:p>
          <a:p>
            <a:pPr algn="ctr"/>
            <a:endParaRPr lang="es-GT" dirty="0" smtClean="0">
              <a:solidFill>
                <a:schemeClr val="tx1"/>
              </a:solidFill>
            </a:endParaRPr>
          </a:p>
          <a:p>
            <a:pPr algn="ctr"/>
            <a:endParaRPr lang="es-GT" dirty="0" smtClean="0">
              <a:solidFill>
                <a:schemeClr val="tx1"/>
              </a:solidFill>
            </a:endParaRPr>
          </a:p>
          <a:p>
            <a:pPr algn="ctr"/>
            <a:endParaRPr lang="es-GT" dirty="0" smtClean="0">
              <a:solidFill>
                <a:schemeClr val="tx1"/>
              </a:solidFill>
            </a:endParaRPr>
          </a:p>
          <a:p>
            <a:pPr algn="ctr"/>
            <a:endParaRPr lang="es-GT" dirty="0" smtClean="0">
              <a:solidFill>
                <a:schemeClr val="tx1"/>
              </a:solidFill>
            </a:endParaRPr>
          </a:p>
          <a:p>
            <a:pPr algn="ctr"/>
            <a:endParaRPr lang="es-GT" dirty="0" smtClean="0">
              <a:solidFill>
                <a:schemeClr val="tx1"/>
              </a:solidFill>
            </a:endParaRPr>
          </a:p>
          <a:p>
            <a:pPr algn="ctr"/>
            <a:endParaRPr lang="es-GT" dirty="0" smtClean="0">
              <a:solidFill>
                <a:schemeClr val="tx1"/>
              </a:solidFill>
            </a:endParaRPr>
          </a:p>
          <a:p>
            <a:pPr algn="ctr"/>
            <a:endParaRPr lang="es-GT" dirty="0" smtClean="0">
              <a:solidFill>
                <a:schemeClr val="tx1"/>
              </a:solidFill>
            </a:endParaRPr>
          </a:p>
          <a:p>
            <a:pPr algn="ctr"/>
            <a:endParaRPr lang="es-GT" dirty="0" smtClean="0">
              <a:solidFill>
                <a:schemeClr val="tx1"/>
              </a:solidFill>
            </a:endParaRPr>
          </a:p>
          <a:p>
            <a:pPr algn="ctr"/>
            <a:endParaRPr lang="es-GT" dirty="0" smtClean="0">
              <a:solidFill>
                <a:schemeClr val="tx1"/>
              </a:solidFill>
            </a:endParaRPr>
          </a:p>
          <a:p>
            <a:pPr algn="ctr"/>
            <a:endParaRPr lang="es-GT" dirty="0" smtClean="0">
              <a:solidFill>
                <a:schemeClr val="tx1"/>
              </a:solidFill>
            </a:endParaRPr>
          </a:p>
          <a:p>
            <a:pPr algn="ctr"/>
            <a:endParaRPr lang="es-GT" dirty="0" smtClean="0">
              <a:solidFill>
                <a:schemeClr val="tx1"/>
              </a:solidFill>
            </a:endParaRPr>
          </a:p>
          <a:p>
            <a:pPr algn="ctr"/>
            <a:endParaRPr lang="es-GT" dirty="0" smtClean="0">
              <a:solidFill>
                <a:schemeClr val="tx1"/>
              </a:solidFill>
            </a:endParaRPr>
          </a:p>
          <a:p>
            <a:pPr algn="ctr"/>
            <a:endParaRPr lang="es-GT" dirty="0" smtClean="0">
              <a:solidFill>
                <a:schemeClr val="tx1"/>
              </a:solidFill>
            </a:endParaRPr>
          </a:p>
          <a:p>
            <a:pPr algn="ctr"/>
            <a:endParaRPr lang="es-GT" dirty="0" smtClean="0">
              <a:solidFill>
                <a:schemeClr val="tx1"/>
              </a:solidFill>
            </a:endParaRPr>
          </a:p>
          <a:p>
            <a:pPr algn="ctr"/>
            <a:endParaRPr lang="es-GT" dirty="0" smtClean="0">
              <a:solidFill>
                <a:schemeClr val="tx1"/>
              </a:solidFill>
            </a:endParaRPr>
          </a:p>
          <a:p>
            <a:pPr algn="ctr"/>
            <a:endParaRPr lang="es-GT" dirty="0" smtClean="0">
              <a:solidFill>
                <a:schemeClr val="tx1"/>
              </a:solidFill>
            </a:endParaRPr>
          </a:p>
          <a:p>
            <a:pPr algn="ctr"/>
            <a:endParaRPr lang="es-GT" dirty="0" smtClean="0">
              <a:solidFill>
                <a:schemeClr val="tx1"/>
              </a:solidFill>
            </a:endParaRPr>
          </a:p>
          <a:p>
            <a:pPr algn="ctr"/>
            <a:endParaRPr lang="es-GT" dirty="0">
              <a:solidFill>
                <a:schemeClr val="tx1"/>
              </a:solidFill>
            </a:endParaRPr>
          </a:p>
        </p:txBody>
      </p:sp>
      <p:sp>
        <p:nvSpPr>
          <p:cNvPr id="8" name="7 CuadroTexto"/>
          <p:cNvSpPr txBox="1"/>
          <p:nvPr/>
        </p:nvSpPr>
        <p:spPr>
          <a:xfrm>
            <a:off x="3289300" y="3009900"/>
            <a:ext cx="2154757" cy="523220"/>
          </a:xfrm>
          <a:prstGeom prst="rect">
            <a:avLst/>
          </a:prstGeom>
          <a:noFill/>
        </p:spPr>
        <p:txBody>
          <a:bodyPr wrap="none" rtlCol="0">
            <a:spAutoFit/>
          </a:bodyPr>
          <a:lstStyle/>
          <a:p>
            <a:r>
              <a:rPr lang="es-GT" sz="2800" dirty="0" smtClean="0">
                <a:latin typeface="Eras Bold ITC" pitchFamily="34" charset="0"/>
              </a:rPr>
              <a:t>SECCIÓN 1</a:t>
            </a:r>
            <a:endParaRPr lang="es-GT" sz="2800" dirty="0">
              <a:latin typeface="Eras Bold ITC" pitchFamily="34" charset="0"/>
            </a:endParaRPr>
          </a:p>
        </p:txBody>
      </p:sp>
      <p:sp>
        <p:nvSpPr>
          <p:cNvPr id="9" name="8 CuadroTexto"/>
          <p:cNvSpPr txBox="1"/>
          <p:nvPr/>
        </p:nvSpPr>
        <p:spPr>
          <a:xfrm>
            <a:off x="7594600" y="5173980"/>
            <a:ext cx="4152900" cy="369332"/>
          </a:xfrm>
          <a:prstGeom prst="rect">
            <a:avLst/>
          </a:prstGeom>
          <a:noFill/>
        </p:spPr>
        <p:txBody>
          <a:bodyPr wrap="square" rtlCol="0">
            <a:spAutoFit/>
          </a:bodyPr>
          <a:lstStyle/>
          <a:p>
            <a:r>
              <a:rPr lang="es-GT" b="1" i="1" dirty="0" smtClean="0">
                <a:solidFill>
                  <a:srgbClr val="FF0000"/>
                </a:solidFill>
                <a:effectLst>
                  <a:outerShdw blurRad="38100" dist="38100" dir="2700000" algn="tl">
                    <a:srgbClr val="000000">
                      <a:alpha val="43137"/>
                    </a:srgbClr>
                  </a:outerShdw>
                </a:effectLst>
                <a:latin typeface="Eras Bold ITC" pitchFamily="34" charset="0"/>
              </a:rPr>
              <a:t>NO PUEDEN USAR LA NIIF PYMES</a:t>
            </a:r>
            <a:endParaRPr lang="es-GT" b="1" i="1" dirty="0">
              <a:solidFill>
                <a:srgbClr val="FF0000"/>
              </a:solidFill>
              <a:effectLst>
                <a:outerShdw blurRad="38100" dist="38100" dir="2700000" algn="tl">
                  <a:srgbClr val="000000">
                    <a:alpha val="43137"/>
                  </a:srgbClr>
                </a:outerShdw>
              </a:effectLst>
              <a:latin typeface="Eras Bold ITC" pitchFamily="34" charset="0"/>
            </a:endParaRPr>
          </a:p>
        </p:txBody>
      </p:sp>
      <p:sp>
        <p:nvSpPr>
          <p:cNvPr id="10" name="9 Flecha a la derecha con bandas"/>
          <p:cNvSpPr/>
          <p:nvPr/>
        </p:nvSpPr>
        <p:spPr>
          <a:xfrm rot="10800000">
            <a:off x="6439988" y="4820193"/>
            <a:ext cx="1045028" cy="1031966"/>
          </a:xfrm>
          <a:prstGeom prst="stripedRightArrow">
            <a:avLst/>
          </a:prstGeom>
          <a:solidFill>
            <a:schemeClr val="bg1"/>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GT"/>
          </a:p>
        </p:txBody>
      </p:sp>
    </p:spTree>
    <p:extLst>
      <p:ext uri="{BB962C8B-B14F-4D97-AF65-F5344CB8AC3E}">
        <p14:creationId xmlns:p14="http://schemas.microsoft.com/office/powerpoint/2010/main" xmlns="" val="2433945217"/>
      </p:ext>
    </p:extLst>
  </p:cSld>
  <p:clrMapOvr>
    <a:masterClrMapping/>
  </p:clrMapOvr>
  <p:transition>
    <p:wedge/>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1" y="911037"/>
            <a:ext cx="5013434" cy="1938992"/>
          </a:xfrm>
          <a:prstGeom prst="rect">
            <a:avLst/>
          </a:prstGeom>
        </p:spPr>
        <p:txBody>
          <a:bodyPr wrap="square">
            <a:spAutoFit/>
          </a:bodyPr>
          <a:lstStyle/>
          <a:p>
            <a:pPr marL="742950" indent="-742950">
              <a:buAutoNum type="arabicPlain"/>
            </a:pPr>
            <a:r>
              <a:rPr lang="es-ES" sz="4000" dirty="0">
                <a:solidFill>
                  <a:schemeClr val="bg1"/>
                </a:solidFill>
                <a:latin typeface="Arial" panose="020B0604020202020204" pitchFamily="34" charset="0"/>
                <a:cs typeface="Arial" panose="020B0604020202020204" pitchFamily="34" charset="0"/>
              </a:rPr>
              <a:t>Pequeñas y medianas entidades</a:t>
            </a:r>
          </a:p>
        </p:txBody>
      </p:sp>
      <p:sp>
        <p:nvSpPr>
          <p:cNvPr id="4" name="Rectángulo 3"/>
          <p:cNvSpPr/>
          <p:nvPr/>
        </p:nvSpPr>
        <p:spPr>
          <a:xfrm>
            <a:off x="165100" y="481539"/>
            <a:ext cx="4192173" cy="1815882"/>
          </a:xfrm>
          <a:prstGeom prst="rect">
            <a:avLst/>
          </a:prstGeom>
          <a:solidFill>
            <a:srgbClr val="002060"/>
          </a:solidFill>
          <a:scene3d>
            <a:camera prst="orthographicFront"/>
            <a:lightRig rig="threePt" dir="t"/>
          </a:scene3d>
          <a:sp3d>
            <a:bevelT/>
          </a:sp3d>
        </p:spPr>
        <p:txBody>
          <a:bodyPr wrap="square" lIns="91440" tIns="45720" rIns="91440" bIns="45720">
            <a:spAutoFit/>
          </a:bodyPr>
          <a:lstStyle/>
          <a:p>
            <a:pPr algn="ctr"/>
            <a:r>
              <a:rPr lang="es-ES" sz="2800" b="0" cap="none" spc="0" dirty="0" smtClean="0">
                <a:ln w="0"/>
                <a:solidFill>
                  <a:schemeClr val="bg1"/>
                </a:solidFill>
                <a:latin typeface="Eras Bold ITC" pitchFamily="34" charset="0"/>
              </a:rPr>
              <a:t>PEQUEÑAS Y MEDIANSS ENTIDADES</a:t>
            </a:r>
          </a:p>
          <a:p>
            <a:pPr algn="ctr"/>
            <a:r>
              <a:rPr lang="es-ES" sz="2800" b="0" cap="none" spc="0" dirty="0" smtClean="0">
                <a:ln w="0"/>
                <a:solidFill>
                  <a:schemeClr val="bg1"/>
                </a:solidFill>
                <a:latin typeface="Eras Bold ITC" pitchFamily="34" charset="0"/>
              </a:rPr>
              <a:t>-guía-</a:t>
            </a:r>
            <a:endParaRPr lang="es-ES" sz="2800" b="0" cap="none" spc="0" dirty="0">
              <a:ln w="0"/>
              <a:solidFill>
                <a:schemeClr val="bg1"/>
              </a:solidFill>
              <a:latin typeface="Eras Bold ITC" pitchFamily="34" charset="0"/>
            </a:endParaRPr>
          </a:p>
        </p:txBody>
      </p:sp>
      <p:sp>
        <p:nvSpPr>
          <p:cNvPr id="5" name="CuadroTexto 4"/>
          <p:cNvSpPr txBox="1"/>
          <p:nvPr/>
        </p:nvSpPr>
        <p:spPr>
          <a:xfrm>
            <a:off x="355600" y="3864670"/>
            <a:ext cx="11099800" cy="2677656"/>
          </a:xfrm>
          <a:prstGeom prst="rect">
            <a:avLst/>
          </a:prstGeom>
          <a:solidFill>
            <a:srgbClr val="0070C0"/>
          </a:solidFill>
          <a:scene3d>
            <a:camera prst="orthographicFront"/>
            <a:lightRig rig="threePt" dir="t"/>
          </a:scene3d>
          <a:sp3d>
            <a:bevelT/>
          </a:sp3d>
        </p:spPr>
        <p:txBody>
          <a:bodyPr wrap="square" rtlCol="0">
            <a:spAutoFit/>
          </a:bodyPr>
          <a:lstStyle/>
          <a:p>
            <a:pPr algn="just"/>
            <a:r>
              <a:rPr lang="es-ES" sz="2800" b="1" u="sng" dirty="0" smtClean="0">
                <a:solidFill>
                  <a:schemeClr val="bg1"/>
                </a:solidFill>
                <a:cs typeface="Arial" panose="020B0604020202020204" pitchFamily="34" charset="0"/>
              </a:rPr>
              <a:t>Párrafo 1.7:</a:t>
            </a:r>
          </a:p>
          <a:p>
            <a:pPr algn="just"/>
            <a:r>
              <a:rPr lang="es-ES" sz="2800" b="1" dirty="0" smtClean="0">
                <a:solidFill>
                  <a:schemeClr val="bg1"/>
                </a:solidFill>
                <a:cs typeface="Arial" panose="020B0604020202020204" pitchFamily="34" charset="0"/>
              </a:rPr>
              <a:t>Requiere una evaluación si cumple con los requisitos para utilizar NIIF Pymes en sus estados financieros separados, sin considerar si otras entidades del grupo tienen obligación pública de rendir cuentas. Luego de esta evaluación puede presentar sus EF separados.</a:t>
            </a:r>
            <a:endParaRPr lang="es-ES" sz="2800" b="1" u="sng" dirty="0" smtClean="0">
              <a:solidFill>
                <a:schemeClr val="bg1"/>
              </a:solidFill>
              <a:cs typeface="Arial" panose="020B0604020202020204" pitchFamily="34" charset="0"/>
            </a:endParaRPr>
          </a:p>
        </p:txBody>
      </p:sp>
      <p:sp>
        <p:nvSpPr>
          <p:cNvPr id="7" name="6 Circular"/>
          <p:cNvSpPr/>
          <p:nvPr/>
        </p:nvSpPr>
        <p:spPr>
          <a:xfrm rot="16200000">
            <a:off x="2835275" y="784225"/>
            <a:ext cx="3079750" cy="3073400"/>
          </a:xfrm>
          <a:prstGeom prst="pie">
            <a:avLst/>
          </a:prstGeom>
          <a:solidFill>
            <a:schemeClr val="accent4">
              <a:lumMod val="60000"/>
              <a:lumOff val="40000"/>
            </a:schemeClr>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vert="vert" rtlCol="0" anchor="ctr"/>
          <a:lstStyle/>
          <a:p>
            <a:pPr algn="ctr"/>
            <a:endParaRPr lang="es-GT" dirty="0" smtClean="0">
              <a:solidFill>
                <a:schemeClr val="tx1"/>
              </a:solidFill>
            </a:endParaRPr>
          </a:p>
          <a:p>
            <a:pPr algn="ctr"/>
            <a:endParaRPr lang="es-GT" dirty="0" smtClean="0">
              <a:solidFill>
                <a:schemeClr val="tx1"/>
              </a:solidFill>
            </a:endParaRPr>
          </a:p>
          <a:p>
            <a:pPr algn="ctr"/>
            <a:endParaRPr lang="es-GT" dirty="0" smtClean="0">
              <a:solidFill>
                <a:schemeClr val="tx1"/>
              </a:solidFill>
            </a:endParaRPr>
          </a:p>
          <a:p>
            <a:pPr algn="ctr"/>
            <a:endParaRPr lang="es-GT" dirty="0" smtClean="0">
              <a:solidFill>
                <a:schemeClr val="tx1"/>
              </a:solidFill>
            </a:endParaRPr>
          </a:p>
          <a:p>
            <a:pPr algn="ctr"/>
            <a:endParaRPr lang="es-GT" dirty="0" smtClean="0">
              <a:solidFill>
                <a:schemeClr val="tx1"/>
              </a:solidFill>
            </a:endParaRPr>
          </a:p>
          <a:p>
            <a:pPr algn="ctr"/>
            <a:endParaRPr lang="es-GT" dirty="0" smtClean="0">
              <a:solidFill>
                <a:schemeClr val="tx1"/>
              </a:solidFill>
            </a:endParaRPr>
          </a:p>
          <a:p>
            <a:pPr algn="ctr"/>
            <a:endParaRPr lang="es-GT" dirty="0" smtClean="0">
              <a:solidFill>
                <a:schemeClr val="tx1"/>
              </a:solidFill>
            </a:endParaRPr>
          </a:p>
          <a:p>
            <a:pPr algn="ctr"/>
            <a:endParaRPr lang="es-GT" dirty="0" smtClean="0">
              <a:solidFill>
                <a:schemeClr val="tx1"/>
              </a:solidFill>
            </a:endParaRPr>
          </a:p>
          <a:p>
            <a:pPr algn="ctr"/>
            <a:endParaRPr lang="es-GT" dirty="0" smtClean="0">
              <a:solidFill>
                <a:schemeClr val="tx1"/>
              </a:solidFill>
            </a:endParaRPr>
          </a:p>
          <a:p>
            <a:pPr algn="ctr"/>
            <a:endParaRPr lang="es-GT" dirty="0" smtClean="0">
              <a:solidFill>
                <a:schemeClr val="tx1"/>
              </a:solidFill>
            </a:endParaRPr>
          </a:p>
          <a:p>
            <a:pPr algn="ctr"/>
            <a:endParaRPr lang="es-GT" dirty="0" smtClean="0">
              <a:solidFill>
                <a:schemeClr val="tx1"/>
              </a:solidFill>
            </a:endParaRPr>
          </a:p>
          <a:p>
            <a:pPr algn="ctr"/>
            <a:endParaRPr lang="es-GT" dirty="0" smtClean="0">
              <a:solidFill>
                <a:schemeClr val="tx1"/>
              </a:solidFill>
            </a:endParaRPr>
          </a:p>
          <a:p>
            <a:pPr algn="ctr"/>
            <a:endParaRPr lang="es-GT" dirty="0" smtClean="0">
              <a:solidFill>
                <a:schemeClr val="tx1"/>
              </a:solidFill>
            </a:endParaRPr>
          </a:p>
          <a:p>
            <a:pPr algn="ctr"/>
            <a:endParaRPr lang="es-GT" dirty="0" smtClean="0">
              <a:solidFill>
                <a:schemeClr val="tx1"/>
              </a:solidFill>
            </a:endParaRPr>
          </a:p>
          <a:p>
            <a:pPr algn="ctr"/>
            <a:endParaRPr lang="es-GT" dirty="0" smtClean="0">
              <a:solidFill>
                <a:schemeClr val="tx1"/>
              </a:solidFill>
            </a:endParaRPr>
          </a:p>
          <a:p>
            <a:pPr algn="ctr"/>
            <a:endParaRPr lang="es-GT" dirty="0" smtClean="0">
              <a:solidFill>
                <a:schemeClr val="tx1"/>
              </a:solidFill>
            </a:endParaRPr>
          </a:p>
          <a:p>
            <a:pPr algn="ctr"/>
            <a:endParaRPr lang="es-GT" dirty="0" smtClean="0">
              <a:solidFill>
                <a:schemeClr val="tx1"/>
              </a:solidFill>
            </a:endParaRPr>
          </a:p>
          <a:p>
            <a:pPr algn="ctr"/>
            <a:endParaRPr lang="es-GT" dirty="0" smtClean="0">
              <a:solidFill>
                <a:schemeClr val="tx1"/>
              </a:solidFill>
            </a:endParaRPr>
          </a:p>
          <a:p>
            <a:pPr algn="ctr"/>
            <a:endParaRPr lang="es-GT" dirty="0" smtClean="0">
              <a:solidFill>
                <a:schemeClr val="tx1"/>
              </a:solidFill>
            </a:endParaRPr>
          </a:p>
          <a:p>
            <a:pPr algn="ctr"/>
            <a:endParaRPr lang="es-GT" dirty="0" smtClean="0">
              <a:solidFill>
                <a:schemeClr val="tx1"/>
              </a:solidFill>
            </a:endParaRPr>
          </a:p>
          <a:p>
            <a:pPr algn="ctr"/>
            <a:endParaRPr lang="es-GT" dirty="0" smtClean="0">
              <a:solidFill>
                <a:schemeClr val="tx1"/>
              </a:solidFill>
            </a:endParaRPr>
          </a:p>
          <a:p>
            <a:pPr algn="ctr"/>
            <a:endParaRPr lang="es-GT" dirty="0" smtClean="0">
              <a:solidFill>
                <a:schemeClr val="tx1"/>
              </a:solidFill>
            </a:endParaRPr>
          </a:p>
          <a:p>
            <a:pPr algn="ctr"/>
            <a:endParaRPr lang="es-GT" dirty="0" smtClean="0">
              <a:solidFill>
                <a:schemeClr val="tx1"/>
              </a:solidFill>
            </a:endParaRPr>
          </a:p>
          <a:p>
            <a:pPr algn="ctr"/>
            <a:endParaRPr lang="es-GT" dirty="0" smtClean="0">
              <a:solidFill>
                <a:schemeClr val="tx1"/>
              </a:solidFill>
            </a:endParaRPr>
          </a:p>
          <a:p>
            <a:pPr algn="ctr"/>
            <a:endParaRPr lang="es-GT" dirty="0" smtClean="0">
              <a:solidFill>
                <a:schemeClr val="tx1"/>
              </a:solidFill>
            </a:endParaRPr>
          </a:p>
          <a:p>
            <a:pPr algn="ctr"/>
            <a:endParaRPr lang="es-GT" dirty="0" smtClean="0">
              <a:solidFill>
                <a:schemeClr val="tx1"/>
              </a:solidFill>
            </a:endParaRPr>
          </a:p>
          <a:p>
            <a:pPr algn="ctr"/>
            <a:endParaRPr lang="es-GT" dirty="0" smtClean="0">
              <a:solidFill>
                <a:schemeClr val="tx1"/>
              </a:solidFill>
            </a:endParaRPr>
          </a:p>
          <a:p>
            <a:pPr algn="ctr"/>
            <a:endParaRPr lang="es-GT" dirty="0">
              <a:solidFill>
                <a:schemeClr val="tx1"/>
              </a:solidFill>
            </a:endParaRPr>
          </a:p>
        </p:txBody>
      </p:sp>
      <p:sp>
        <p:nvSpPr>
          <p:cNvPr id="8" name="7 CuadroTexto"/>
          <p:cNvSpPr txBox="1"/>
          <p:nvPr/>
        </p:nvSpPr>
        <p:spPr>
          <a:xfrm>
            <a:off x="3276600" y="2451100"/>
            <a:ext cx="2154757" cy="523220"/>
          </a:xfrm>
          <a:prstGeom prst="rect">
            <a:avLst/>
          </a:prstGeom>
          <a:noFill/>
        </p:spPr>
        <p:txBody>
          <a:bodyPr wrap="none" rtlCol="0">
            <a:spAutoFit/>
          </a:bodyPr>
          <a:lstStyle/>
          <a:p>
            <a:r>
              <a:rPr lang="es-GT" sz="2800" dirty="0" smtClean="0">
                <a:latin typeface="Eras Bold ITC" pitchFamily="34" charset="0"/>
              </a:rPr>
              <a:t>SECCIÓN 1</a:t>
            </a:r>
            <a:endParaRPr lang="es-GT" sz="2800" dirty="0">
              <a:latin typeface="Eras Bold ITC" pitchFamily="34" charset="0"/>
            </a:endParaRPr>
          </a:p>
        </p:txBody>
      </p:sp>
      <p:sp>
        <p:nvSpPr>
          <p:cNvPr id="10" name="9 CuadroTexto"/>
          <p:cNvSpPr txBox="1"/>
          <p:nvPr/>
        </p:nvSpPr>
        <p:spPr>
          <a:xfrm>
            <a:off x="5994400" y="2527300"/>
            <a:ext cx="4737100" cy="461665"/>
          </a:xfrm>
          <a:prstGeom prst="rect">
            <a:avLst/>
          </a:prstGeom>
          <a:noFill/>
        </p:spPr>
        <p:txBody>
          <a:bodyPr wrap="square" rtlCol="0">
            <a:spAutoFit/>
          </a:bodyPr>
          <a:lstStyle/>
          <a:p>
            <a:pPr algn="ctr"/>
            <a:r>
              <a:rPr lang="es-GT" sz="2400" b="1" dirty="0" smtClean="0">
                <a:solidFill>
                  <a:srgbClr val="FF0000"/>
                </a:solidFill>
                <a:effectLst>
                  <a:outerShdw blurRad="38100" dist="38100" dir="2700000" algn="tl">
                    <a:srgbClr val="000000">
                      <a:alpha val="43137"/>
                    </a:srgbClr>
                  </a:outerShdw>
                </a:effectLst>
              </a:rPr>
              <a:t>ESTADOS FINANCIEROS SEPARADOS</a:t>
            </a:r>
            <a:endParaRPr lang="es-GT" sz="2400" b="1" dirty="0">
              <a:solidFill>
                <a:srgbClr val="FF000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xmlns="" val="2433945217"/>
      </p:ext>
    </p:extLst>
  </p:cSld>
  <p:clrMapOvr>
    <a:masterClrMapping/>
  </p:clrMapOvr>
  <p:transition>
    <p:wedge/>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8 Elipse"/>
          <p:cNvSpPr/>
          <p:nvPr/>
        </p:nvSpPr>
        <p:spPr>
          <a:xfrm>
            <a:off x="195942" y="2384697"/>
            <a:ext cx="2146300" cy="2082800"/>
          </a:xfrm>
          <a:prstGeom prst="ellipse">
            <a:avLst/>
          </a:prstGeom>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GT"/>
          </a:p>
        </p:txBody>
      </p:sp>
      <p:sp>
        <p:nvSpPr>
          <p:cNvPr id="2" name="Rectángulo 1"/>
          <p:cNvSpPr/>
          <p:nvPr/>
        </p:nvSpPr>
        <p:spPr>
          <a:xfrm>
            <a:off x="298923" y="698500"/>
            <a:ext cx="11671913" cy="584775"/>
          </a:xfrm>
          <a:prstGeom prst="rect">
            <a:avLst/>
          </a:prstGeom>
          <a:solidFill>
            <a:schemeClr val="accent1">
              <a:lumMod val="40000"/>
              <a:lumOff val="60000"/>
            </a:schemeClr>
          </a:solidFill>
        </p:spPr>
        <p:txBody>
          <a:bodyPr wrap="none">
            <a:spAutoFit/>
          </a:bodyPr>
          <a:lstStyle/>
          <a:p>
            <a:r>
              <a:rPr lang="es-ES" sz="3200" b="1" dirty="0" smtClean="0">
                <a:solidFill>
                  <a:srgbClr val="00206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SECCIÓN 2 CONCEPTOS Y PRINCIPIOS FUNDAMENTALES</a:t>
            </a:r>
            <a:endParaRPr lang="es-ES" sz="3200" b="1" dirty="0">
              <a:solidFill>
                <a:srgbClr val="00206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sp>
        <p:nvSpPr>
          <p:cNvPr id="5" name="CuadroTexto 4"/>
          <p:cNvSpPr txBox="1"/>
          <p:nvPr/>
        </p:nvSpPr>
        <p:spPr>
          <a:xfrm>
            <a:off x="254000" y="1507110"/>
            <a:ext cx="11747500" cy="707886"/>
          </a:xfrm>
          <a:prstGeom prst="rect">
            <a:avLst/>
          </a:prstGeom>
          <a:solidFill>
            <a:schemeClr val="accent4">
              <a:lumMod val="40000"/>
              <a:lumOff val="60000"/>
            </a:schemeClr>
          </a:solidFill>
          <a:ln>
            <a:solidFill>
              <a:schemeClr val="tx1"/>
            </a:solidFill>
          </a:ln>
        </p:spPr>
        <p:txBody>
          <a:bodyPr wrap="square" rtlCol="0">
            <a:spAutoFit/>
          </a:bodyPr>
          <a:lstStyle/>
          <a:p>
            <a:r>
              <a:rPr lang="es-ES" sz="4000" b="1" dirty="0" smtClean="0">
                <a:effectLst>
                  <a:outerShdw blurRad="38100" dist="38100" dir="2700000" algn="tl">
                    <a:srgbClr val="000000">
                      <a:alpha val="43137"/>
                    </a:srgbClr>
                  </a:outerShdw>
                </a:effectLst>
              </a:rPr>
              <a:t>¿ESFUERZO Y COSTO DESPROPORCIONADO?</a:t>
            </a:r>
            <a:endParaRPr lang="es-GT" sz="4000" b="1" dirty="0">
              <a:effectLst>
                <a:outerShdw blurRad="38100" dist="38100" dir="2700000" algn="tl">
                  <a:srgbClr val="000000">
                    <a:alpha val="43137"/>
                  </a:srgbClr>
                </a:outerShdw>
              </a:effectLst>
            </a:endParaRPr>
          </a:p>
        </p:txBody>
      </p:sp>
      <p:sp>
        <p:nvSpPr>
          <p:cNvPr id="6" name="CuadroTexto 5"/>
          <p:cNvSpPr txBox="1"/>
          <p:nvPr/>
        </p:nvSpPr>
        <p:spPr>
          <a:xfrm>
            <a:off x="1731254" y="4526132"/>
            <a:ext cx="7356866" cy="2062103"/>
          </a:xfrm>
          <a:prstGeom prst="rect">
            <a:avLst/>
          </a:prstGeom>
          <a:noFill/>
          <a:ln w="38100">
            <a:solidFill>
              <a:schemeClr val="accent6">
                <a:lumMod val="50000"/>
              </a:schemeClr>
            </a:solidFill>
          </a:ln>
        </p:spPr>
        <p:txBody>
          <a:bodyPr wrap="square" rtlCol="0">
            <a:spAutoFit/>
          </a:bodyPr>
          <a:lstStyle/>
          <a:p>
            <a:pPr algn="just"/>
            <a:r>
              <a:rPr lang="es-ES" sz="3200" b="1" u="sng" dirty="0" smtClean="0">
                <a:effectLst>
                  <a:outerShdw blurRad="38100" dist="38100" dir="2700000" algn="tl">
                    <a:srgbClr val="000000">
                      <a:alpha val="43137"/>
                    </a:srgbClr>
                  </a:outerShdw>
                </a:effectLst>
              </a:rPr>
              <a:t>Párrafo Actual</a:t>
            </a:r>
          </a:p>
          <a:p>
            <a:pPr algn="just"/>
            <a:r>
              <a:rPr lang="es-ES" sz="3200" b="1" dirty="0" smtClean="0">
                <a:effectLst>
                  <a:outerShdw blurRad="38100" dist="38100" dir="2700000" algn="tl">
                    <a:srgbClr val="000000">
                      <a:alpha val="43137"/>
                    </a:srgbClr>
                  </a:outerShdw>
                </a:effectLst>
              </a:rPr>
              <a:t>Exenciones  de usar algunas secciones, por esfuerzo y costo desproporcionado</a:t>
            </a:r>
            <a:endParaRPr lang="es-GT" sz="3200" b="1" dirty="0">
              <a:effectLst>
                <a:outerShdw blurRad="38100" dist="38100" dir="2700000" algn="tl">
                  <a:srgbClr val="000000">
                    <a:alpha val="43137"/>
                  </a:srgbClr>
                </a:outerShdw>
              </a:effectLst>
            </a:endParaRPr>
          </a:p>
        </p:txBody>
      </p:sp>
      <p:sp>
        <p:nvSpPr>
          <p:cNvPr id="10" name="9 Triángulo isósceles"/>
          <p:cNvSpPr/>
          <p:nvPr/>
        </p:nvSpPr>
        <p:spPr>
          <a:xfrm rot="5400000">
            <a:off x="707935" y="2678612"/>
            <a:ext cx="2184400" cy="1612900"/>
          </a:xfrm>
          <a:prstGeom prst="triangle">
            <a:avLst/>
          </a:prstGeom>
          <a:solidFill>
            <a:srgbClr val="002060"/>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GT"/>
          </a:p>
        </p:txBody>
      </p:sp>
      <p:sp>
        <p:nvSpPr>
          <p:cNvPr id="8" name="7 CuadroTexto"/>
          <p:cNvSpPr txBox="1"/>
          <p:nvPr/>
        </p:nvSpPr>
        <p:spPr>
          <a:xfrm>
            <a:off x="4868294" y="2514296"/>
            <a:ext cx="5656521" cy="1569660"/>
          </a:xfrm>
          <a:prstGeom prst="rect">
            <a:avLst/>
          </a:prstGeom>
          <a:noFill/>
          <a:ln w="38100">
            <a:solidFill>
              <a:srgbClr val="C00000"/>
            </a:solidFill>
          </a:ln>
          <a:scene3d>
            <a:camera prst="orthographicFront"/>
            <a:lightRig rig="threePt" dir="t"/>
          </a:scene3d>
          <a:sp3d>
            <a:bevelT/>
          </a:sp3d>
        </p:spPr>
        <p:txBody>
          <a:bodyPr wrap="square" rtlCol="0">
            <a:spAutoFit/>
          </a:bodyPr>
          <a:lstStyle/>
          <a:p>
            <a:pPr algn="just"/>
            <a:r>
              <a:rPr lang="es-GT" sz="2400" b="1" u="sng" dirty="0" smtClean="0">
                <a:effectLst>
                  <a:outerShdw blurRad="38100" dist="38100" dir="2700000" algn="tl">
                    <a:srgbClr val="000000">
                      <a:alpha val="43137"/>
                    </a:srgbClr>
                  </a:outerShdw>
                </a:effectLst>
              </a:rPr>
              <a:t>Párrafo Anterior</a:t>
            </a:r>
          </a:p>
          <a:p>
            <a:pPr algn="just"/>
            <a:r>
              <a:rPr lang="es-GT" sz="2400" b="1" dirty="0" smtClean="0">
                <a:effectLst>
                  <a:outerShdw blurRad="38100" dist="38100" dir="2700000" algn="tl">
                    <a:srgbClr val="000000">
                      <a:alpha val="43137"/>
                    </a:srgbClr>
                  </a:outerShdw>
                </a:effectLst>
              </a:rPr>
              <a:t>Los beneficios derivados de la información deben exceder a los costos de suministrarla.</a:t>
            </a:r>
            <a:endParaRPr lang="es-GT" sz="2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xmlns="" val="2270069866"/>
      </p:ext>
    </p:extLst>
  </p:cSld>
  <p:clrMapOvr>
    <a:masterClrMapping/>
  </p:clrMapOvr>
  <p:transition>
    <p:wedge/>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ángulo 5"/>
          <p:cNvSpPr/>
          <p:nvPr/>
        </p:nvSpPr>
        <p:spPr>
          <a:xfrm>
            <a:off x="3530600" y="1091220"/>
            <a:ext cx="7830820" cy="707886"/>
          </a:xfrm>
          <a:prstGeom prst="rect">
            <a:avLst/>
          </a:prstGeom>
          <a:solidFill>
            <a:srgbClr val="002060"/>
          </a:solidFill>
        </p:spPr>
        <p:style>
          <a:lnRef idx="2">
            <a:schemeClr val="accent4">
              <a:shade val="50000"/>
            </a:schemeClr>
          </a:lnRef>
          <a:fillRef idx="1">
            <a:schemeClr val="accent4"/>
          </a:fillRef>
          <a:effectRef idx="0">
            <a:schemeClr val="accent4"/>
          </a:effectRef>
          <a:fontRef idx="minor">
            <a:schemeClr val="lt1"/>
          </a:fontRef>
        </p:style>
        <p:txBody>
          <a:bodyPr wrap="square" lIns="91440" tIns="45720" rIns="91440" bIns="45720">
            <a:spAutoFit/>
          </a:bodyPr>
          <a:lstStyle/>
          <a:p>
            <a:pPr algn="ctr"/>
            <a:r>
              <a:rPr lang="es-ES" sz="4000" b="1" dirty="0" smtClean="0">
                <a:ln w="10160">
                  <a:solidFill>
                    <a:schemeClr val="accent5"/>
                  </a:solidFill>
                  <a:prstDash val="solid"/>
                </a:ln>
                <a:solidFill>
                  <a:srgbClr val="FFFFFF"/>
                </a:solidFill>
                <a:effectLst>
                  <a:outerShdw blurRad="38100" dist="22860" dir="5400000" algn="tl" rotWithShape="0">
                    <a:srgbClr val="000000">
                      <a:alpha val="30000"/>
                    </a:srgbClr>
                  </a:outerShdw>
                </a:effectLst>
                <a:latin typeface="Arial" pitchFamily="34" charset="0"/>
                <a:cs typeface="Arial" pitchFamily="34" charset="0"/>
              </a:rPr>
              <a:t>Párrafo 2.14  literales A-C</a:t>
            </a:r>
            <a:endParaRPr lang="es-ES" sz="4000" b="1" cap="none" spc="0" dirty="0">
              <a:ln w="10160">
                <a:solidFill>
                  <a:schemeClr val="accent5"/>
                </a:solidFill>
                <a:prstDash val="solid"/>
              </a:ln>
              <a:solidFill>
                <a:srgbClr val="FFFFFF"/>
              </a:solidFill>
              <a:effectLst>
                <a:outerShdw blurRad="38100" dist="22860" dir="5400000" algn="tl" rotWithShape="0">
                  <a:srgbClr val="000000">
                    <a:alpha val="30000"/>
                  </a:srgbClr>
                </a:outerShdw>
              </a:effectLst>
              <a:latin typeface="Arial" pitchFamily="34" charset="0"/>
              <a:cs typeface="Arial" pitchFamily="34" charset="0"/>
            </a:endParaRPr>
          </a:p>
        </p:txBody>
      </p:sp>
      <p:sp>
        <p:nvSpPr>
          <p:cNvPr id="7" name="CuadroTexto 6"/>
          <p:cNvSpPr txBox="1"/>
          <p:nvPr/>
        </p:nvSpPr>
        <p:spPr>
          <a:xfrm>
            <a:off x="699691" y="2203269"/>
            <a:ext cx="10851865" cy="2677656"/>
          </a:xfrm>
          <a:prstGeom prst="rect">
            <a:avLst/>
          </a:prstGeom>
          <a:noFill/>
          <a:ln w="28575">
            <a:solidFill>
              <a:schemeClr val="accent6">
                <a:lumMod val="75000"/>
              </a:schemeClr>
            </a:solidFill>
          </a:ln>
        </p:spPr>
        <p:txBody>
          <a:bodyPr wrap="square" rtlCol="0">
            <a:spAutoFit/>
          </a:bodyPr>
          <a:lstStyle/>
          <a:p>
            <a:pPr marL="742950" indent="-742950" algn="just"/>
            <a:r>
              <a:rPr lang="es-ES" sz="4200" b="1" dirty="0" smtClean="0">
                <a:effectLst>
                  <a:outerShdw blurRad="38100" dist="38100" dir="2700000" algn="tl">
                    <a:srgbClr val="000000">
                      <a:alpha val="43137"/>
                    </a:srgbClr>
                  </a:outerShdw>
                </a:effectLst>
                <a:cs typeface="Arial" panose="020B0604020202020204" pitchFamily="34" charset="0"/>
              </a:rPr>
              <a:t>1.	Depende de las circunstancias específicas de la entidad y del juicio de la gerencia y de los costos y beneficios de la aplicación de un requerimiento.</a:t>
            </a:r>
            <a:endParaRPr lang="es-ES" sz="5400" dirty="0" smtClean="0">
              <a:effectLst>
                <a:outerShdw blurRad="38100" dist="38100" dir="2700000" algn="tl">
                  <a:srgbClr val="000000">
                    <a:alpha val="43137"/>
                  </a:srgbClr>
                </a:outerShdw>
              </a:effectLst>
              <a:cs typeface="Arial" panose="020B0604020202020204" pitchFamily="34" charset="0"/>
            </a:endParaRPr>
          </a:p>
        </p:txBody>
      </p:sp>
      <p:sp>
        <p:nvSpPr>
          <p:cNvPr id="4" name="Rectángulo 3"/>
          <p:cNvSpPr/>
          <p:nvPr/>
        </p:nvSpPr>
        <p:spPr>
          <a:xfrm>
            <a:off x="578323" y="944369"/>
            <a:ext cx="1685078" cy="923330"/>
          </a:xfrm>
          <a:prstGeom prst="rect">
            <a:avLst/>
          </a:prstGeom>
          <a:solidFill>
            <a:srgbClr val="002060"/>
          </a:solidFill>
          <a:scene3d>
            <a:camera prst="orthographicFront"/>
            <a:lightRig rig="threePt" dir="t"/>
          </a:scene3d>
          <a:sp3d>
            <a:bevelT/>
          </a:sp3d>
        </p:spPr>
        <p:style>
          <a:lnRef idx="2">
            <a:schemeClr val="accent2"/>
          </a:lnRef>
          <a:fillRef idx="1">
            <a:schemeClr val="lt1"/>
          </a:fillRef>
          <a:effectRef idx="0">
            <a:schemeClr val="accent2"/>
          </a:effectRef>
          <a:fontRef idx="minor">
            <a:schemeClr val="dk1"/>
          </a:fontRef>
        </p:style>
        <p:txBody>
          <a:bodyPr wrap="none" lIns="91440" tIns="45720" rIns="91440" bIns="45720">
            <a:spAutoFit/>
          </a:bodyPr>
          <a:lstStyle/>
          <a:p>
            <a:pPr algn="ctr"/>
            <a:r>
              <a:rPr lang="es-ES" sz="5400" b="0" cap="none" spc="0" dirty="0" smtClean="0">
                <a:ln w="0"/>
                <a:solidFill>
                  <a:schemeClr val="bg1"/>
                </a:solidFill>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Guía</a:t>
            </a:r>
            <a:endParaRPr lang="es-GT" sz="5400" b="0" cap="none" spc="0" dirty="0">
              <a:ln w="0"/>
              <a:solidFill>
                <a:schemeClr val="bg1"/>
              </a:solidFill>
              <a:effectLst>
                <a:outerShdw blurRad="38100" dist="19050" dir="2700000" algn="tl" rotWithShape="0">
                  <a:schemeClr val="dk1">
                    <a:alpha val="40000"/>
                  </a:schemeClr>
                </a:outerShdw>
              </a:effectLst>
            </a:endParaRPr>
          </a:p>
        </p:txBody>
      </p:sp>
      <p:sp>
        <p:nvSpPr>
          <p:cNvPr id="5" name="4 Cheurón"/>
          <p:cNvSpPr/>
          <p:nvPr/>
        </p:nvSpPr>
        <p:spPr>
          <a:xfrm>
            <a:off x="2070100" y="723900"/>
            <a:ext cx="1244600" cy="1358900"/>
          </a:xfrm>
          <a:prstGeom prst="chevron">
            <a:avLst/>
          </a:prstGeom>
          <a:solidFill>
            <a:srgbClr val="002060"/>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GT">
              <a:solidFill>
                <a:schemeClr val="tx1"/>
              </a:solidFill>
            </a:endParaRPr>
          </a:p>
        </p:txBody>
      </p:sp>
    </p:spTree>
    <p:extLst>
      <p:ext uri="{BB962C8B-B14F-4D97-AF65-F5344CB8AC3E}">
        <p14:creationId xmlns:p14="http://schemas.microsoft.com/office/powerpoint/2010/main" xmlns="" val="3868375100"/>
      </p:ext>
    </p:extLst>
  </p:cSld>
  <p:clrMapOvr>
    <a:masterClrMapping/>
  </p:clrMapOvr>
  <p:transition>
    <p:wedge/>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uadroTexto 6"/>
          <p:cNvSpPr txBox="1"/>
          <p:nvPr/>
        </p:nvSpPr>
        <p:spPr>
          <a:xfrm>
            <a:off x="691969" y="2184763"/>
            <a:ext cx="10996022" cy="3323987"/>
          </a:xfrm>
          <a:prstGeom prst="rect">
            <a:avLst/>
          </a:prstGeom>
          <a:noFill/>
          <a:ln w="28575">
            <a:solidFill>
              <a:schemeClr val="accent6">
                <a:lumMod val="50000"/>
              </a:schemeClr>
            </a:solidFill>
          </a:ln>
        </p:spPr>
        <p:txBody>
          <a:bodyPr wrap="square" rtlCol="0">
            <a:spAutoFit/>
          </a:bodyPr>
          <a:lstStyle/>
          <a:p>
            <a:pPr marL="742950" indent="-742950" algn="just"/>
            <a:r>
              <a:rPr lang="es-ES" sz="4200" b="1" dirty="0" smtClean="0">
                <a:cs typeface="Arial" panose="020B0604020202020204" pitchFamily="34" charset="0"/>
              </a:rPr>
              <a:t>2.	Evaluar si la aplicación de un requerimiento involucra esfuerzo o costo desproporcionado superan sustancialmente los beneficios que recibirían los usuarios de los EF.</a:t>
            </a:r>
            <a:endParaRPr lang="es-ES" sz="5400" dirty="0" smtClean="0">
              <a:cs typeface="Arial" panose="020B0604020202020204" pitchFamily="34" charset="0"/>
            </a:endParaRPr>
          </a:p>
        </p:txBody>
      </p:sp>
      <p:sp>
        <p:nvSpPr>
          <p:cNvPr id="4" name="Rectángulo 5"/>
          <p:cNvSpPr/>
          <p:nvPr/>
        </p:nvSpPr>
        <p:spPr>
          <a:xfrm>
            <a:off x="3517537" y="942448"/>
            <a:ext cx="7830820" cy="707886"/>
          </a:xfrm>
          <a:prstGeom prst="rect">
            <a:avLst/>
          </a:prstGeom>
          <a:solidFill>
            <a:srgbClr val="002060"/>
          </a:solidFill>
        </p:spPr>
        <p:style>
          <a:lnRef idx="2">
            <a:schemeClr val="accent4">
              <a:shade val="50000"/>
            </a:schemeClr>
          </a:lnRef>
          <a:fillRef idx="1">
            <a:schemeClr val="accent4"/>
          </a:fillRef>
          <a:effectRef idx="0">
            <a:schemeClr val="accent4"/>
          </a:effectRef>
          <a:fontRef idx="minor">
            <a:schemeClr val="lt1"/>
          </a:fontRef>
        </p:style>
        <p:txBody>
          <a:bodyPr wrap="square" lIns="91440" tIns="45720" rIns="91440" bIns="45720">
            <a:spAutoFit/>
          </a:bodyPr>
          <a:lstStyle/>
          <a:p>
            <a:pPr algn="ctr"/>
            <a:r>
              <a:rPr lang="es-ES" sz="4000" b="1" dirty="0" smtClean="0">
                <a:ln w="10160">
                  <a:solidFill>
                    <a:schemeClr val="accent5"/>
                  </a:solidFill>
                  <a:prstDash val="solid"/>
                </a:ln>
                <a:solidFill>
                  <a:srgbClr val="FFFFFF"/>
                </a:solidFill>
                <a:effectLst>
                  <a:outerShdw blurRad="38100" dist="22860" dir="5400000" algn="tl" rotWithShape="0">
                    <a:srgbClr val="000000">
                      <a:alpha val="30000"/>
                    </a:srgbClr>
                  </a:outerShdw>
                </a:effectLst>
                <a:latin typeface="Arial" pitchFamily="34" charset="0"/>
                <a:cs typeface="Arial" pitchFamily="34" charset="0"/>
              </a:rPr>
              <a:t>Párrafo 2.14  literales A-C</a:t>
            </a:r>
            <a:endParaRPr lang="es-ES" sz="4000" b="1" cap="none" spc="0" dirty="0">
              <a:ln w="10160">
                <a:solidFill>
                  <a:schemeClr val="accent5"/>
                </a:solidFill>
                <a:prstDash val="solid"/>
              </a:ln>
              <a:solidFill>
                <a:srgbClr val="FFFFFF"/>
              </a:solidFill>
              <a:effectLst>
                <a:outerShdw blurRad="38100" dist="22860" dir="5400000" algn="tl" rotWithShape="0">
                  <a:srgbClr val="000000">
                    <a:alpha val="30000"/>
                  </a:srgbClr>
                </a:outerShdw>
              </a:effectLst>
              <a:latin typeface="Arial" pitchFamily="34" charset="0"/>
              <a:cs typeface="Arial" pitchFamily="34" charset="0"/>
            </a:endParaRPr>
          </a:p>
        </p:txBody>
      </p:sp>
      <p:sp>
        <p:nvSpPr>
          <p:cNvPr id="5" name="Rectángulo 3"/>
          <p:cNvSpPr/>
          <p:nvPr/>
        </p:nvSpPr>
        <p:spPr>
          <a:xfrm>
            <a:off x="552198" y="900101"/>
            <a:ext cx="1685078" cy="923330"/>
          </a:xfrm>
          <a:prstGeom prst="rect">
            <a:avLst/>
          </a:prstGeom>
          <a:solidFill>
            <a:srgbClr val="002060"/>
          </a:solidFill>
          <a:scene3d>
            <a:camera prst="orthographicFront"/>
            <a:lightRig rig="threePt" dir="t"/>
          </a:scene3d>
          <a:sp3d>
            <a:bevelT/>
          </a:sp3d>
        </p:spPr>
        <p:style>
          <a:lnRef idx="2">
            <a:schemeClr val="accent2"/>
          </a:lnRef>
          <a:fillRef idx="1">
            <a:schemeClr val="lt1"/>
          </a:fillRef>
          <a:effectRef idx="0">
            <a:schemeClr val="accent2"/>
          </a:effectRef>
          <a:fontRef idx="minor">
            <a:schemeClr val="dk1"/>
          </a:fontRef>
        </p:style>
        <p:txBody>
          <a:bodyPr wrap="none" lIns="91440" tIns="45720" rIns="91440" bIns="45720">
            <a:spAutoFit/>
          </a:bodyPr>
          <a:lstStyle/>
          <a:p>
            <a:pPr algn="ctr"/>
            <a:r>
              <a:rPr lang="es-ES" sz="5400" b="0" cap="none" spc="0" dirty="0" smtClean="0">
                <a:ln w="0"/>
                <a:solidFill>
                  <a:schemeClr val="bg1"/>
                </a:solidFill>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Guía</a:t>
            </a:r>
            <a:endParaRPr lang="es-GT" sz="5400" b="0" cap="none" spc="0" dirty="0">
              <a:ln w="0"/>
              <a:solidFill>
                <a:schemeClr val="bg1"/>
              </a:solidFill>
              <a:effectLst>
                <a:outerShdw blurRad="38100" dist="19050" dir="2700000" algn="tl" rotWithShape="0">
                  <a:schemeClr val="dk1">
                    <a:alpha val="40000"/>
                  </a:schemeClr>
                </a:outerShdw>
              </a:effectLst>
            </a:endParaRPr>
          </a:p>
        </p:txBody>
      </p:sp>
      <p:sp>
        <p:nvSpPr>
          <p:cNvPr id="8" name="7 Cheurón"/>
          <p:cNvSpPr/>
          <p:nvPr/>
        </p:nvSpPr>
        <p:spPr>
          <a:xfrm>
            <a:off x="2057038" y="705757"/>
            <a:ext cx="1244600" cy="1358900"/>
          </a:xfrm>
          <a:prstGeom prst="chevron">
            <a:avLst/>
          </a:prstGeom>
          <a:solidFill>
            <a:srgbClr val="002060"/>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GT">
              <a:solidFill>
                <a:schemeClr val="tx1"/>
              </a:solidFill>
            </a:endParaRPr>
          </a:p>
        </p:txBody>
      </p:sp>
    </p:spTree>
    <p:extLst>
      <p:ext uri="{BB962C8B-B14F-4D97-AF65-F5344CB8AC3E}">
        <p14:creationId xmlns:p14="http://schemas.microsoft.com/office/powerpoint/2010/main" xmlns="" val="3868375100"/>
      </p:ext>
    </p:extLst>
  </p:cSld>
  <p:clrMapOvr>
    <a:masterClrMapping/>
  </p:clrMapOvr>
  <p:transition>
    <p:wedge/>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uadroTexto 6"/>
          <p:cNvSpPr txBox="1"/>
          <p:nvPr/>
        </p:nvSpPr>
        <p:spPr>
          <a:xfrm>
            <a:off x="749301" y="2111829"/>
            <a:ext cx="11072222" cy="3970318"/>
          </a:xfrm>
          <a:prstGeom prst="rect">
            <a:avLst/>
          </a:prstGeom>
          <a:noFill/>
          <a:ln w="28575">
            <a:solidFill>
              <a:schemeClr val="accent6">
                <a:lumMod val="75000"/>
              </a:schemeClr>
            </a:solidFill>
          </a:ln>
        </p:spPr>
        <p:txBody>
          <a:bodyPr wrap="square" rtlCol="0">
            <a:spAutoFit/>
          </a:bodyPr>
          <a:lstStyle/>
          <a:p>
            <a:pPr marL="742950" indent="-742950" algn="just"/>
            <a:r>
              <a:rPr lang="es-ES" sz="4200" b="1" dirty="0" smtClean="0">
                <a:cs typeface="Arial" panose="020B0604020202020204" pitchFamily="34" charset="0"/>
              </a:rPr>
              <a:t>3.	Siempre que se use la exención por esfuerzo o costo desproporcionado, la entidad revelará ese hecho y las razones por las que la aplicación del requerimiento involucraría un esfuerzo o costo desproporcionado.</a:t>
            </a:r>
            <a:endParaRPr lang="es-ES" sz="5400" dirty="0" smtClean="0">
              <a:cs typeface="Arial" panose="020B0604020202020204" pitchFamily="34" charset="0"/>
            </a:endParaRPr>
          </a:p>
        </p:txBody>
      </p:sp>
      <p:sp>
        <p:nvSpPr>
          <p:cNvPr id="4" name="Rectángulo 5"/>
          <p:cNvSpPr/>
          <p:nvPr/>
        </p:nvSpPr>
        <p:spPr>
          <a:xfrm>
            <a:off x="3517537" y="916323"/>
            <a:ext cx="7830820" cy="707886"/>
          </a:xfrm>
          <a:prstGeom prst="rect">
            <a:avLst/>
          </a:prstGeom>
          <a:solidFill>
            <a:srgbClr val="002060"/>
          </a:solidFill>
        </p:spPr>
        <p:style>
          <a:lnRef idx="2">
            <a:schemeClr val="accent4">
              <a:shade val="50000"/>
            </a:schemeClr>
          </a:lnRef>
          <a:fillRef idx="1">
            <a:schemeClr val="accent4"/>
          </a:fillRef>
          <a:effectRef idx="0">
            <a:schemeClr val="accent4"/>
          </a:effectRef>
          <a:fontRef idx="minor">
            <a:schemeClr val="lt1"/>
          </a:fontRef>
        </p:style>
        <p:txBody>
          <a:bodyPr wrap="square" lIns="91440" tIns="45720" rIns="91440" bIns="45720">
            <a:spAutoFit/>
          </a:bodyPr>
          <a:lstStyle/>
          <a:p>
            <a:pPr algn="ctr"/>
            <a:r>
              <a:rPr lang="es-ES" sz="4000" b="1" dirty="0" smtClean="0">
                <a:ln w="10160">
                  <a:solidFill>
                    <a:schemeClr val="accent5"/>
                  </a:solidFill>
                  <a:prstDash val="solid"/>
                </a:ln>
                <a:solidFill>
                  <a:srgbClr val="FFFFFF"/>
                </a:solidFill>
                <a:effectLst>
                  <a:outerShdw blurRad="38100" dist="22860" dir="5400000" algn="tl" rotWithShape="0">
                    <a:srgbClr val="000000">
                      <a:alpha val="30000"/>
                    </a:srgbClr>
                  </a:outerShdw>
                </a:effectLst>
                <a:latin typeface="Arial" pitchFamily="34" charset="0"/>
                <a:cs typeface="Arial" pitchFamily="34" charset="0"/>
              </a:rPr>
              <a:t>Párrafo 2.14  literales A-C</a:t>
            </a:r>
            <a:endParaRPr lang="es-ES" sz="4000" b="1" cap="none" spc="0" dirty="0">
              <a:ln w="10160">
                <a:solidFill>
                  <a:schemeClr val="accent5"/>
                </a:solidFill>
                <a:prstDash val="solid"/>
              </a:ln>
              <a:solidFill>
                <a:srgbClr val="FFFFFF"/>
              </a:solidFill>
              <a:effectLst>
                <a:outerShdw blurRad="38100" dist="22860" dir="5400000" algn="tl" rotWithShape="0">
                  <a:srgbClr val="000000">
                    <a:alpha val="30000"/>
                  </a:srgbClr>
                </a:outerShdw>
              </a:effectLst>
              <a:latin typeface="Arial" pitchFamily="34" charset="0"/>
              <a:cs typeface="Arial" pitchFamily="34" charset="0"/>
            </a:endParaRPr>
          </a:p>
        </p:txBody>
      </p:sp>
      <p:sp>
        <p:nvSpPr>
          <p:cNvPr id="5" name="Rectángulo 3"/>
          <p:cNvSpPr/>
          <p:nvPr/>
        </p:nvSpPr>
        <p:spPr>
          <a:xfrm>
            <a:off x="578323" y="730284"/>
            <a:ext cx="1685078" cy="923330"/>
          </a:xfrm>
          <a:prstGeom prst="rect">
            <a:avLst/>
          </a:prstGeom>
          <a:solidFill>
            <a:srgbClr val="002060"/>
          </a:solidFill>
          <a:scene3d>
            <a:camera prst="orthographicFront"/>
            <a:lightRig rig="threePt" dir="t"/>
          </a:scene3d>
          <a:sp3d>
            <a:bevelT/>
          </a:sp3d>
        </p:spPr>
        <p:style>
          <a:lnRef idx="2">
            <a:schemeClr val="accent2"/>
          </a:lnRef>
          <a:fillRef idx="1">
            <a:schemeClr val="lt1"/>
          </a:fillRef>
          <a:effectRef idx="0">
            <a:schemeClr val="accent2"/>
          </a:effectRef>
          <a:fontRef idx="minor">
            <a:schemeClr val="dk1"/>
          </a:fontRef>
        </p:style>
        <p:txBody>
          <a:bodyPr wrap="none" lIns="91440" tIns="45720" rIns="91440" bIns="45720">
            <a:spAutoFit/>
          </a:bodyPr>
          <a:lstStyle/>
          <a:p>
            <a:pPr algn="ctr"/>
            <a:r>
              <a:rPr lang="es-ES" sz="5400" b="0" cap="none" spc="0" dirty="0" smtClean="0">
                <a:ln w="0"/>
                <a:solidFill>
                  <a:schemeClr val="bg1"/>
                </a:solidFill>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Guía</a:t>
            </a:r>
            <a:endParaRPr lang="es-GT" sz="5400" b="0" cap="none" spc="0" dirty="0">
              <a:ln w="0"/>
              <a:solidFill>
                <a:schemeClr val="bg1"/>
              </a:solidFill>
              <a:effectLst>
                <a:outerShdw blurRad="38100" dist="19050" dir="2700000" algn="tl" rotWithShape="0">
                  <a:schemeClr val="dk1">
                    <a:alpha val="40000"/>
                  </a:schemeClr>
                </a:outerShdw>
              </a:effectLst>
            </a:endParaRPr>
          </a:p>
        </p:txBody>
      </p:sp>
      <p:sp>
        <p:nvSpPr>
          <p:cNvPr id="8" name="7 Cheurón"/>
          <p:cNvSpPr/>
          <p:nvPr/>
        </p:nvSpPr>
        <p:spPr>
          <a:xfrm>
            <a:off x="2070100" y="562066"/>
            <a:ext cx="1244600" cy="1358900"/>
          </a:xfrm>
          <a:prstGeom prst="chevron">
            <a:avLst/>
          </a:prstGeom>
          <a:solidFill>
            <a:srgbClr val="002060"/>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GT">
              <a:solidFill>
                <a:schemeClr val="tx1"/>
              </a:solidFill>
            </a:endParaRPr>
          </a:p>
        </p:txBody>
      </p:sp>
    </p:spTree>
    <p:extLst>
      <p:ext uri="{BB962C8B-B14F-4D97-AF65-F5344CB8AC3E}">
        <p14:creationId xmlns:p14="http://schemas.microsoft.com/office/powerpoint/2010/main" xmlns="" val="3868375100"/>
      </p:ext>
    </p:extLst>
  </p:cSld>
  <p:clrMapOvr>
    <a:masterClrMapping/>
  </p:clrMapOvr>
  <p:transition>
    <p:wedg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183606" y="822597"/>
            <a:ext cx="5341982" cy="461665"/>
          </a:xfrm>
          <a:prstGeom prst="rect">
            <a:avLst/>
          </a:prstGeom>
          <a:solidFill>
            <a:srgbClr val="0070C0"/>
          </a:solidFill>
          <a:effectLst>
            <a:innerShdw blurRad="114300">
              <a:prstClr val="black"/>
            </a:innerShdw>
          </a:effectLst>
        </p:spPr>
        <p:txBody>
          <a:bodyPr wrap="square" rtlCol="0">
            <a:spAutoFit/>
          </a:bodyPr>
          <a:lstStyle/>
          <a:p>
            <a:pPr algn="just"/>
            <a:r>
              <a:rPr lang="es-GT" sz="2400" b="1" dirty="0" smtClean="0">
                <a:solidFill>
                  <a:schemeClr val="bg1"/>
                </a:solidFill>
              </a:rPr>
              <a:t>JERARQUIA DE LAS NORMAS</a:t>
            </a:r>
            <a:endParaRPr lang="es-GT" sz="2400" b="1" dirty="0">
              <a:solidFill>
                <a:schemeClr val="bg1"/>
              </a:solidFill>
            </a:endParaRPr>
          </a:p>
        </p:txBody>
      </p:sp>
      <p:graphicFrame>
        <p:nvGraphicFramePr>
          <p:cNvPr id="3" name="2 Diagrama"/>
          <p:cNvGraphicFramePr/>
          <p:nvPr/>
        </p:nvGraphicFramePr>
        <p:xfrm>
          <a:off x="2032000" y="719666"/>
          <a:ext cx="8128000" cy="541866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diamond(in)">
                                      <p:cBhvr>
                                        <p:cTn id="7" dur="5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3" grpId="0">
        <p:bldAsOne/>
      </p:bldGraphic>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uadroTexto 6"/>
          <p:cNvSpPr txBox="1"/>
          <p:nvPr/>
        </p:nvSpPr>
        <p:spPr>
          <a:xfrm>
            <a:off x="579484" y="1889760"/>
            <a:ext cx="11072222" cy="2062103"/>
          </a:xfrm>
          <a:prstGeom prst="rect">
            <a:avLst/>
          </a:prstGeom>
          <a:noFill/>
          <a:ln w="28575">
            <a:solidFill>
              <a:schemeClr val="accent6">
                <a:lumMod val="75000"/>
              </a:schemeClr>
            </a:solidFill>
          </a:ln>
        </p:spPr>
        <p:txBody>
          <a:bodyPr wrap="square" rtlCol="0">
            <a:spAutoFit/>
          </a:bodyPr>
          <a:lstStyle/>
          <a:p>
            <a:pPr marL="742950" indent="-742950" algn="just"/>
            <a:r>
              <a:rPr lang="es-ES" sz="3200" b="1" dirty="0" smtClean="0">
                <a:cs typeface="Arial" panose="020B0604020202020204" pitchFamily="34" charset="0"/>
              </a:rPr>
              <a:t>Costo o Esfuerzo desproporcionado no esta definido</a:t>
            </a:r>
          </a:p>
          <a:p>
            <a:pPr marL="742950" indent="-742950" algn="just"/>
            <a:r>
              <a:rPr lang="es-ES" sz="3200" b="1" dirty="0" smtClean="0">
                <a:cs typeface="Arial" panose="020B0604020202020204" pitchFamily="34" charset="0"/>
              </a:rPr>
              <a:t>deliberadamente en NIIF Pymes, porque su aplicación</a:t>
            </a:r>
          </a:p>
          <a:p>
            <a:pPr marL="742950" indent="-742950" algn="just"/>
            <a:r>
              <a:rPr lang="es-ES" sz="3200" b="1" dirty="0" smtClean="0">
                <a:cs typeface="Arial" panose="020B0604020202020204" pitchFamily="34" charset="0"/>
              </a:rPr>
              <a:t>dependerá de la circunstancias y del juicio profesional de </a:t>
            </a:r>
          </a:p>
          <a:p>
            <a:pPr marL="742950" indent="-742950" algn="just"/>
            <a:r>
              <a:rPr lang="es-ES" sz="3200" b="1" dirty="0" smtClean="0">
                <a:cs typeface="Arial" panose="020B0604020202020204" pitchFamily="34" charset="0"/>
              </a:rPr>
              <a:t>la gerencia para evaluar costos y beneficios.</a:t>
            </a:r>
          </a:p>
        </p:txBody>
      </p:sp>
      <p:sp>
        <p:nvSpPr>
          <p:cNvPr id="4" name="Rectángulo 5"/>
          <p:cNvSpPr/>
          <p:nvPr/>
        </p:nvSpPr>
        <p:spPr>
          <a:xfrm>
            <a:off x="761274" y="655066"/>
            <a:ext cx="7830820" cy="584775"/>
          </a:xfrm>
          <a:prstGeom prst="rect">
            <a:avLst/>
          </a:prstGeom>
          <a:solidFill>
            <a:srgbClr val="002060"/>
          </a:solidFill>
        </p:spPr>
        <p:style>
          <a:lnRef idx="2">
            <a:schemeClr val="accent4">
              <a:shade val="50000"/>
            </a:schemeClr>
          </a:lnRef>
          <a:fillRef idx="1">
            <a:schemeClr val="accent4"/>
          </a:fillRef>
          <a:effectRef idx="0">
            <a:schemeClr val="accent4"/>
          </a:effectRef>
          <a:fontRef idx="minor">
            <a:schemeClr val="lt1"/>
          </a:fontRef>
        </p:style>
        <p:txBody>
          <a:bodyPr wrap="square" lIns="91440" tIns="45720" rIns="91440" bIns="45720">
            <a:spAutoFit/>
          </a:bodyPr>
          <a:lstStyle/>
          <a:p>
            <a:pPr algn="ctr"/>
            <a:r>
              <a:rPr lang="es-ES" sz="3200" b="1" dirty="0" smtClean="0">
                <a:ln w="10160">
                  <a:solidFill>
                    <a:schemeClr val="accent5"/>
                  </a:solidFill>
                  <a:prstDash val="solid"/>
                </a:ln>
                <a:solidFill>
                  <a:srgbClr val="FFFFFF"/>
                </a:solidFill>
                <a:effectLst>
                  <a:outerShdw blurRad="38100" dist="22860" dir="5400000" algn="tl" rotWithShape="0">
                    <a:srgbClr val="000000">
                      <a:alpha val="30000"/>
                    </a:srgbClr>
                  </a:outerShdw>
                </a:effectLst>
                <a:latin typeface="Arial" pitchFamily="34" charset="0"/>
                <a:cs typeface="Arial" pitchFamily="34" charset="0"/>
              </a:rPr>
              <a:t>ESFUERZO DESPROPORCIONADO</a:t>
            </a:r>
            <a:endParaRPr lang="es-ES" sz="3200" b="1" cap="none" spc="0" dirty="0">
              <a:ln w="10160">
                <a:solidFill>
                  <a:schemeClr val="accent5"/>
                </a:solidFill>
                <a:prstDash val="solid"/>
              </a:ln>
              <a:solidFill>
                <a:srgbClr val="FFFFFF"/>
              </a:solidFill>
              <a:effectLst>
                <a:outerShdw blurRad="38100" dist="22860" dir="5400000" algn="tl" rotWithShape="0">
                  <a:srgbClr val="000000">
                    <a:alpha val="30000"/>
                  </a:srgbClr>
                </a:outerShdw>
              </a:effectLst>
              <a:latin typeface="Arial" pitchFamily="34" charset="0"/>
              <a:cs typeface="Arial" pitchFamily="34" charset="0"/>
            </a:endParaRPr>
          </a:p>
        </p:txBody>
      </p:sp>
      <p:sp>
        <p:nvSpPr>
          <p:cNvPr id="6" name="5 Elipse"/>
          <p:cNvSpPr/>
          <p:nvPr/>
        </p:nvSpPr>
        <p:spPr>
          <a:xfrm>
            <a:off x="9588136" y="666204"/>
            <a:ext cx="2364377" cy="1332411"/>
          </a:xfrm>
          <a:prstGeom prst="ellipse">
            <a:avLst/>
          </a:prstGeom>
          <a:effectLst>
            <a:glow rad="228600">
              <a:schemeClr val="accent1">
                <a:satMod val="175000"/>
                <a:alpha val="40000"/>
              </a:schemeClr>
            </a:glo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GT" sz="2000" b="1" dirty="0" smtClean="0"/>
              <a:t>DISCUSIÓN</a:t>
            </a:r>
            <a:endParaRPr lang="es-GT" sz="2000" b="1" dirty="0"/>
          </a:p>
        </p:txBody>
      </p:sp>
      <p:sp>
        <p:nvSpPr>
          <p:cNvPr id="9" name="8 Recortar rectángulo de esquina diagonal"/>
          <p:cNvSpPr/>
          <p:nvPr/>
        </p:nvSpPr>
        <p:spPr>
          <a:xfrm>
            <a:off x="2037805" y="4376058"/>
            <a:ext cx="8399417" cy="2103119"/>
          </a:xfrm>
          <a:prstGeom prst="snip2DiagRect">
            <a:avLst/>
          </a:prstGeom>
          <a:solidFill>
            <a:schemeClr val="tx1"/>
          </a:solidFill>
          <a:effectLst>
            <a:glow rad="228600">
              <a:schemeClr val="accent1">
                <a:satMod val="175000"/>
                <a:alpha val="40000"/>
              </a:schemeClr>
            </a:glo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742950" indent="-742950" algn="just"/>
            <a:r>
              <a:rPr lang="es-ES" sz="2400" b="1" dirty="0" smtClean="0">
                <a:cs typeface="Arial" panose="020B0604020202020204" pitchFamily="34" charset="0"/>
              </a:rPr>
              <a:t>Por Ejemplo: </a:t>
            </a:r>
            <a:endParaRPr lang="es-ES" sz="2400" b="1" dirty="0" smtClean="0">
              <a:cs typeface="Arial" panose="020B0604020202020204" pitchFamily="34" charset="0"/>
            </a:endParaRPr>
          </a:p>
          <a:p>
            <a:pPr marL="742950" indent="-742950" algn="just"/>
            <a:r>
              <a:rPr lang="es-ES" sz="2400" b="1" dirty="0" smtClean="0">
                <a:cs typeface="Arial" panose="020B0604020202020204" pitchFamily="34" charset="0"/>
              </a:rPr>
              <a:t>L</a:t>
            </a:r>
            <a:r>
              <a:rPr lang="es-ES" sz="2400" b="1" dirty="0" smtClean="0">
                <a:cs typeface="Arial" panose="020B0604020202020204" pitchFamily="34" charset="0"/>
              </a:rPr>
              <a:t>os </a:t>
            </a:r>
            <a:r>
              <a:rPr lang="es-ES" sz="2400" b="1" dirty="0" smtClean="0">
                <a:cs typeface="Arial" panose="020B0604020202020204" pitchFamily="34" charset="0"/>
              </a:rPr>
              <a:t>honorarios de un tasador </a:t>
            </a:r>
            <a:r>
              <a:rPr lang="es-ES" sz="2400" b="1" dirty="0" smtClean="0">
                <a:cs typeface="Arial" panose="020B0604020202020204" pitchFamily="34" charset="0"/>
              </a:rPr>
              <a:t>son excesivos o </a:t>
            </a:r>
            <a:r>
              <a:rPr lang="es-ES" sz="2400" b="1" dirty="0" smtClean="0">
                <a:cs typeface="Arial" panose="020B0604020202020204" pitchFamily="34" charset="0"/>
              </a:rPr>
              <a:t>los esfuerzos de los empleados son excesivos </a:t>
            </a:r>
            <a:r>
              <a:rPr lang="es-ES" sz="2400" b="1" dirty="0" smtClean="0">
                <a:cs typeface="Arial" panose="020B0604020202020204" pitchFamily="34" charset="0"/>
              </a:rPr>
              <a:t>en comparación </a:t>
            </a:r>
            <a:r>
              <a:rPr lang="es-ES" sz="2400" b="1" dirty="0" smtClean="0">
                <a:cs typeface="Arial" panose="020B0604020202020204" pitchFamily="34" charset="0"/>
              </a:rPr>
              <a:t>a los beneficios que recibirán.</a:t>
            </a:r>
            <a:endParaRPr lang="es-ES" sz="3200" dirty="0" smtClean="0">
              <a:cs typeface="Arial" panose="020B0604020202020204" pitchFamily="34" charset="0"/>
            </a:endParaRPr>
          </a:p>
        </p:txBody>
      </p:sp>
    </p:spTree>
    <p:extLst>
      <p:ext uri="{BB962C8B-B14F-4D97-AF65-F5344CB8AC3E}">
        <p14:creationId xmlns:p14="http://schemas.microsoft.com/office/powerpoint/2010/main" xmlns="" val="3868375100"/>
      </p:ext>
    </p:extLst>
  </p:cSld>
  <p:clrMapOvr>
    <a:masterClrMapping/>
  </p:clrMapOvr>
  <p:transition>
    <p:wedge/>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p:cNvSpPr txBox="1"/>
          <p:nvPr/>
        </p:nvSpPr>
        <p:spPr>
          <a:xfrm>
            <a:off x="494424" y="550917"/>
            <a:ext cx="10541876" cy="646331"/>
          </a:xfrm>
          <a:prstGeom prst="rect">
            <a:avLst/>
          </a:prstGeom>
          <a:noFill/>
        </p:spPr>
        <p:txBody>
          <a:bodyPr wrap="square" rtlCol="0">
            <a:spAutoFit/>
          </a:bodyPr>
          <a:lstStyle/>
          <a:p>
            <a:r>
              <a:rPr lang="es-ES" sz="3600" dirty="0" smtClean="0">
                <a:solidFill>
                  <a:srgbClr val="002060"/>
                </a:solidFill>
                <a:latin typeface="Eras Bold ITC" pitchFamily="34" charset="0"/>
                <a:cs typeface="Arial" panose="020B0604020202020204" pitchFamily="34" charset="0"/>
              </a:rPr>
              <a:t>4. ESTADO DE SITUACIÓN FINANCIERA</a:t>
            </a:r>
            <a:endParaRPr lang="es-GT" sz="1600" dirty="0">
              <a:latin typeface="Eras Bold ITC" pitchFamily="34" charset="0"/>
            </a:endParaRPr>
          </a:p>
        </p:txBody>
      </p:sp>
      <p:sp>
        <p:nvSpPr>
          <p:cNvPr id="4" name="CuadroTexto 3"/>
          <p:cNvSpPr txBox="1"/>
          <p:nvPr/>
        </p:nvSpPr>
        <p:spPr>
          <a:xfrm>
            <a:off x="324070" y="1537021"/>
            <a:ext cx="10084675" cy="707886"/>
          </a:xfrm>
          <a:prstGeom prst="rect">
            <a:avLst/>
          </a:prstGeom>
          <a:solidFill>
            <a:srgbClr val="00B0F0"/>
          </a:solidFill>
        </p:spPr>
        <p:txBody>
          <a:bodyPr wrap="square" rtlCol="0">
            <a:spAutoFit/>
          </a:bodyPr>
          <a:lstStyle/>
          <a:p>
            <a:pPr algn="ctr"/>
            <a:r>
              <a:rPr lang="es-ES" sz="4000" b="1" dirty="0" smtClean="0">
                <a:solidFill>
                  <a:schemeClr val="bg1"/>
                </a:solidFill>
                <a:effectLst>
                  <a:outerShdw blurRad="38100" dist="38100" dir="2700000" algn="tl">
                    <a:srgbClr val="000000">
                      <a:alpha val="43137"/>
                    </a:srgbClr>
                  </a:outerShdw>
                </a:effectLst>
              </a:rPr>
              <a:t>4.2 INFORMACIÓN A PRESENTAR </a:t>
            </a:r>
            <a:endParaRPr lang="es-GT" sz="4000" b="1" dirty="0">
              <a:solidFill>
                <a:schemeClr val="bg1"/>
              </a:solidFill>
              <a:effectLst>
                <a:outerShdw blurRad="38100" dist="38100" dir="2700000" algn="tl">
                  <a:srgbClr val="000000">
                    <a:alpha val="43137"/>
                  </a:srgbClr>
                </a:outerShdw>
              </a:effectLst>
            </a:endParaRPr>
          </a:p>
        </p:txBody>
      </p:sp>
      <p:sp>
        <p:nvSpPr>
          <p:cNvPr id="5" name="CuadroTexto 4"/>
          <p:cNvSpPr txBox="1"/>
          <p:nvPr/>
        </p:nvSpPr>
        <p:spPr>
          <a:xfrm>
            <a:off x="2176215" y="2422319"/>
            <a:ext cx="8964950" cy="1754326"/>
          </a:xfrm>
          <a:prstGeom prst="rect">
            <a:avLst/>
          </a:prstGeom>
          <a:noFill/>
          <a:ln w="28575">
            <a:solidFill>
              <a:schemeClr val="accent6">
                <a:lumMod val="75000"/>
              </a:schemeClr>
            </a:solidFill>
          </a:ln>
        </p:spPr>
        <p:txBody>
          <a:bodyPr wrap="square" rtlCol="0">
            <a:spAutoFit/>
          </a:bodyPr>
          <a:lstStyle/>
          <a:p>
            <a:pPr algn="just"/>
            <a:r>
              <a:rPr lang="es-ES" sz="3600" b="1" dirty="0" smtClean="0">
                <a:effectLst>
                  <a:outerShdw blurRad="38100" dist="38100" dir="2700000" algn="tl">
                    <a:srgbClr val="000000">
                      <a:alpha val="43137"/>
                    </a:srgbClr>
                  </a:outerShdw>
                </a:effectLst>
              </a:rPr>
              <a:t>Las propiedades de inversión se medirán al valor razonable con cambios en  resultados. (modelo del valor razonable)</a:t>
            </a:r>
            <a:endParaRPr lang="es-GT" sz="3600" b="1" dirty="0">
              <a:effectLst>
                <a:outerShdw blurRad="38100" dist="38100" dir="2700000" algn="tl">
                  <a:srgbClr val="000000">
                    <a:alpha val="43137"/>
                  </a:srgbClr>
                </a:outerShdw>
              </a:effectLst>
            </a:endParaRPr>
          </a:p>
        </p:txBody>
      </p:sp>
      <p:sp>
        <p:nvSpPr>
          <p:cNvPr id="6" name="CuadroTexto 4"/>
          <p:cNvSpPr txBox="1"/>
          <p:nvPr/>
        </p:nvSpPr>
        <p:spPr>
          <a:xfrm>
            <a:off x="2286001" y="4804114"/>
            <a:ext cx="9013370" cy="1569660"/>
          </a:xfrm>
          <a:prstGeom prst="rect">
            <a:avLst/>
          </a:prstGeom>
          <a:noFill/>
          <a:ln w="28575">
            <a:solidFill>
              <a:schemeClr val="accent6">
                <a:lumMod val="75000"/>
              </a:schemeClr>
            </a:solidFill>
          </a:ln>
        </p:spPr>
        <p:txBody>
          <a:bodyPr wrap="square" rtlCol="0">
            <a:spAutoFit/>
          </a:bodyPr>
          <a:lstStyle/>
          <a:p>
            <a:pPr algn="just"/>
            <a:r>
              <a:rPr lang="es-ES" sz="3200" b="1" dirty="0" smtClean="0">
                <a:effectLst>
                  <a:outerShdw blurRad="38100" dist="38100" dir="2700000" algn="tl">
                    <a:srgbClr val="000000">
                      <a:alpha val="43137"/>
                    </a:srgbClr>
                  </a:outerShdw>
                </a:effectLst>
              </a:rPr>
              <a:t>Las propiedades de inversión,   se registran al costo,  menos la depreciación, menos  el deterioro del valor. (modelo del costo)</a:t>
            </a:r>
            <a:endParaRPr lang="es-GT" sz="3200" b="1" dirty="0">
              <a:effectLst>
                <a:outerShdw blurRad="38100" dist="38100" dir="2700000" algn="tl">
                  <a:srgbClr val="000000">
                    <a:alpha val="43137"/>
                  </a:srgbClr>
                </a:outerShdw>
              </a:effectLst>
            </a:endParaRPr>
          </a:p>
        </p:txBody>
      </p:sp>
      <p:sp>
        <p:nvSpPr>
          <p:cNvPr id="9" name="8 Elipse"/>
          <p:cNvSpPr/>
          <p:nvPr/>
        </p:nvSpPr>
        <p:spPr>
          <a:xfrm>
            <a:off x="152400" y="2540000"/>
            <a:ext cx="1828800" cy="1397000"/>
          </a:xfrm>
          <a:prstGeom prst="ellipse">
            <a:avLst/>
          </a:prstGeom>
          <a:solidFill>
            <a:schemeClr val="accent4">
              <a:lumMod val="60000"/>
              <a:lumOff val="40000"/>
            </a:schemeClr>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GT" b="1" dirty="0" smtClean="0">
                <a:solidFill>
                  <a:srgbClr val="FF0000"/>
                </a:solidFill>
                <a:effectLst>
                  <a:outerShdw blurRad="38100" dist="38100" dir="2700000" algn="tl">
                    <a:srgbClr val="000000">
                      <a:alpha val="43137"/>
                    </a:srgbClr>
                  </a:outerShdw>
                </a:effectLst>
              </a:rPr>
              <a:t>ANTES</a:t>
            </a:r>
            <a:endParaRPr lang="es-GT" b="1" dirty="0">
              <a:solidFill>
                <a:srgbClr val="FF0000"/>
              </a:solidFill>
              <a:effectLst>
                <a:outerShdw blurRad="38100" dist="38100" dir="2700000" algn="tl">
                  <a:srgbClr val="000000">
                    <a:alpha val="43137"/>
                  </a:srgbClr>
                </a:outerShdw>
              </a:effectLst>
            </a:endParaRPr>
          </a:p>
        </p:txBody>
      </p:sp>
      <p:sp>
        <p:nvSpPr>
          <p:cNvPr id="10" name="9 Elipse"/>
          <p:cNvSpPr/>
          <p:nvPr/>
        </p:nvSpPr>
        <p:spPr>
          <a:xfrm>
            <a:off x="241300" y="4813300"/>
            <a:ext cx="1828800" cy="1371600"/>
          </a:xfrm>
          <a:prstGeom prst="ellipse">
            <a:avLst/>
          </a:prstGeom>
          <a:solidFill>
            <a:schemeClr val="accent4">
              <a:lumMod val="60000"/>
              <a:lumOff val="40000"/>
            </a:schemeClr>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GT" b="1" dirty="0" smtClean="0">
                <a:solidFill>
                  <a:srgbClr val="FF0000"/>
                </a:solidFill>
                <a:effectLst>
                  <a:outerShdw blurRad="38100" dist="38100" dir="2700000" algn="tl">
                    <a:srgbClr val="000000">
                      <a:alpha val="43137"/>
                    </a:srgbClr>
                  </a:outerShdw>
                </a:effectLst>
              </a:rPr>
              <a:t>AHORA</a:t>
            </a:r>
            <a:endParaRPr lang="es-GT" b="1" dirty="0">
              <a:solidFill>
                <a:srgbClr val="FF0000"/>
              </a:solidFill>
              <a:effectLst>
                <a:outerShdw blurRad="38100" dist="38100" dir="2700000" algn="tl">
                  <a:srgbClr val="000000">
                    <a:alpha val="43137"/>
                  </a:srgbClr>
                </a:outerShdw>
              </a:effectLst>
            </a:endParaRPr>
          </a:p>
        </p:txBody>
      </p:sp>
      <p:sp>
        <p:nvSpPr>
          <p:cNvPr id="8" name="7 Flecha a la derecha con bandas"/>
          <p:cNvSpPr/>
          <p:nvPr/>
        </p:nvSpPr>
        <p:spPr>
          <a:xfrm rot="5400000">
            <a:off x="666206" y="4023360"/>
            <a:ext cx="718457" cy="679269"/>
          </a:xfrm>
          <a:prstGeom prst="stripedRightArrow">
            <a:avLst/>
          </a:prstGeom>
          <a:solidFill>
            <a:schemeClr val="tx1"/>
          </a:solidFill>
          <a:effectLst>
            <a:outerShdw blurRad="76200" dir="13500000" sy="23000" kx="1200000" algn="br" rotWithShape="0">
              <a:prstClr val="black">
                <a:alpha val="20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GT"/>
          </a:p>
        </p:txBody>
      </p:sp>
    </p:spTree>
    <p:extLst>
      <p:ext uri="{BB962C8B-B14F-4D97-AF65-F5344CB8AC3E}">
        <p14:creationId xmlns:p14="http://schemas.microsoft.com/office/powerpoint/2010/main" xmlns="" val="2547945821"/>
      </p:ext>
    </p:extLst>
  </p:cSld>
  <p:clrMapOvr>
    <a:masterClrMapping/>
  </p:clrMapOvr>
  <p:transition>
    <p:wedge/>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p:cNvSpPr txBox="1"/>
          <p:nvPr/>
        </p:nvSpPr>
        <p:spPr>
          <a:xfrm>
            <a:off x="596024" y="411217"/>
            <a:ext cx="11113376" cy="646331"/>
          </a:xfrm>
          <a:prstGeom prst="rect">
            <a:avLst/>
          </a:prstGeom>
          <a:noFill/>
        </p:spPr>
        <p:txBody>
          <a:bodyPr wrap="square" rtlCol="0">
            <a:spAutoFit/>
          </a:bodyPr>
          <a:lstStyle/>
          <a:p>
            <a:r>
              <a:rPr lang="es-ES" sz="3600" dirty="0" smtClean="0">
                <a:solidFill>
                  <a:srgbClr val="002060"/>
                </a:solidFill>
                <a:latin typeface="Eras Bold ITC" pitchFamily="34" charset="0"/>
                <a:cs typeface="Arial" panose="020B0604020202020204" pitchFamily="34" charset="0"/>
              </a:rPr>
              <a:t>4. ESTADO DE SITUACIÓN FINANCIERA</a:t>
            </a:r>
            <a:endParaRPr lang="es-GT" sz="1600" dirty="0">
              <a:latin typeface="Eras Bold ITC" pitchFamily="34" charset="0"/>
            </a:endParaRPr>
          </a:p>
        </p:txBody>
      </p:sp>
      <p:sp>
        <p:nvSpPr>
          <p:cNvPr id="4" name="CuadroTexto 3"/>
          <p:cNvSpPr txBox="1"/>
          <p:nvPr/>
        </p:nvSpPr>
        <p:spPr>
          <a:xfrm>
            <a:off x="0" y="1181859"/>
            <a:ext cx="11042869" cy="1323439"/>
          </a:xfrm>
          <a:prstGeom prst="rect">
            <a:avLst/>
          </a:prstGeom>
          <a:solidFill>
            <a:srgbClr val="00B0F0"/>
          </a:solidFill>
        </p:spPr>
        <p:txBody>
          <a:bodyPr wrap="square" rtlCol="0">
            <a:spAutoFit/>
          </a:bodyPr>
          <a:lstStyle/>
          <a:p>
            <a:pPr algn="ctr"/>
            <a:r>
              <a:rPr lang="es-ES" sz="4000" b="1" dirty="0" smtClean="0">
                <a:solidFill>
                  <a:schemeClr val="bg1"/>
                </a:solidFill>
                <a:effectLst>
                  <a:outerShdw blurRad="38100" dist="38100" dir="2700000" algn="tl">
                    <a:srgbClr val="000000">
                      <a:alpha val="43137"/>
                    </a:srgbClr>
                  </a:outerShdw>
                </a:effectLst>
              </a:rPr>
              <a:t>4.12 INFORMACIÓN A REVELAR EN LAS NOTAS </a:t>
            </a:r>
            <a:endParaRPr lang="es-GT" sz="4000" b="1" dirty="0">
              <a:solidFill>
                <a:schemeClr val="bg1"/>
              </a:solidFill>
              <a:effectLst>
                <a:outerShdw blurRad="38100" dist="38100" dir="2700000" algn="tl">
                  <a:srgbClr val="000000">
                    <a:alpha val="43137"/>
                  </a:srgbClr>
                </a:outerShdw>
              </a:effectLst>
            </a:endParaRPr>
          </a:p>
        </p:txBody>
      </p:sp>
      <p:sp>
        <p:nvSpPr>
          <p:cNvPr id="5" name="CuadroTexto 4"/>
          <p:cNvSpPr txBox="1"/>
          <p:nvPr/>
        </p:nvSpPr>
        <p:spPr>
          <a:xfrm>
            <a:off x="2092435" y="2935386"/>
            <a:ext cx="9238593" cy="2308324"/>
          </a:xfrm>
          <a:prstGeom prst="rect">
            <a:avLst/>
          </a:prstGeom>
          <a:noFill/>
          <a:ln w="28575">
            <a:solidFill>
              <a:schemeClr val="accent6">
                <a:lumMod val="75000"/>
              </a:schemeClr>
            </a:solidFill>
          </a:ln>
        </p:spPr>
        <p:txBody>
          <a:bodyPr wrap="square" rtlCol="0">
            <a:spAutoFit/>
          </a:bodyPr>
          <a:lstStyle/>
          <a:p>
            <a:pPr algn="just"/>
            <a:r>
              <a:rPr lang="es-ES" sz="3600" b="1" dirty="0" smtClean="0">
                <a:effectLst>
                  <a:outerShdw blurRad="38100" dist="38100" dir="2700000" algn="tl">
                    <a:srgbClr val="000000">
                      <a:alpha val="43137"/>
                    </a:srgbClr>
                  </a:outerShdw>
                </a:effectLst>
              </a:rPr>
              <a:t>Se elimina el requisito de revelar información comparativa para la conciliación inicial y final de acciones en circulación</a:t>
            </a:r>
            <a:endParaRPr lang="es-GT" sz="3600" b="1" dirty="0">
              <a:solidFill>
                <a:schemeClr val="bg1"/>
              </a:solidFill>
              <a:effectLst>
                <a:outerShdw blurRad="38100" dist="38100" dir="2700000" algn="tl">
                  <a:srgbClr val="000000">
                    <a:alpha val="43137"/>
                  </a:srgbClr>
                </a:outerShdw>
              </a:effectLst>
            </a:endParaRPr>
          </a:p>
        </p:txBody>
      </p:sp>
      <p:sp>
        <p:nvSpPr>
          <p:cNvPr id="6" name="5 Elipse"/>
          <p:cNvSpPr/>
          <p:nvPr/>
        </p:nvSpPr>
        <p:spPr>
          <a:xfrm>
            <a:off x="190500" y="2654300"/>
            <a:ext cx="1828800" cy="1371600"/>
          </a:xfrm>
          <a:prstGeom prst="ellipse">
            <a:avLst/>
          </a:prstGeom>
          <a:solidFill>
            <a:schemeClr val="accent4">
              <a:lumMod val="60000"/>
              <a:lumOff val="40000"/>
            </a:schemeClr>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GT" b="1" dirty="0">
              <a:solidFill>
                <a:srgbClr val="C00000"/>
              </a:solidFill>
              <a:effectLst>
                <a:outerShdw blurRad="38100" dist="38100" dir="2700000" algn="tl">
                  <a:srgbClr val="000000">
                    <a:alpha val="43137"/>
                  </a:srgbClr>
                </a:outerShdw>
              </a:effectLst>
            </a:endParaRPr>
          </a:p>
        </p:txBody>
      </p:sp>
      <p:sp>
        <p:nvSpPr>
          <p:cNvPr id="7" name="6 Cheurón"/>
          <p:cNvSpPr/>
          <p:nvPr/>
        </p:nvSpPr>
        <p:spPr>
          <a:xfrm>
            <a:off x="889000" y="3124200"/>
            <a:ext cx="484632" cy="484632"/>
          </a:xfrm>
          <a:prstGeom prst="chevron">
            <a:avLst/>
          </a:prstGeom>
          <a:solidFill>
            <a:srgbClr val="FF0000"/>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GT">
              <a:solidFill>
                <a:schemeClr val="tx1"/>
              </a:solidFill>
            </a:endParaRPr>
          </a:p>
        </p:txBody>
      </p:sp>
    </p:spTree>
    <p:extLst>
      <p:ext uri="{BB962C8B-B14F-4D97-AF65-F5344CB8AC3E}">
        <p14:creationId xmlns:p14="http://schemas.microsoft.com/office/powerpoint/2010/main" xmlns="" val="2019343248"/>
      </p:ext>
    </p:extLst>
  </p:cSld>
  <p:clrMapOvr>
    <a:masterClrMapping/>
  </p:clrMapOvr>
  <p:transition>
    <p:wedge/>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381000" y="469900"/>
            <a:ext cx="11658600" cy="646331"/>
          </a:xfrm>
          <a:prstGeom prst="rect">
            <a:avLst/>
          </a:prstGeom>
          <a:solidFill>
            <a:schemeClr val="accent4">
              <a:lumMod val="40000"/>
              <a:lumOff val="60000"/>
            </a:schemeClr>
          </a:solidFill>
        </p:spPr>
        <p:txBody>
          <a:bodyPr wrap="square">
            <a:spAutoFit/>
          </a:bodyPr>
          <a:lstStyle/>
          <a:p>
            <a:pPr algn="ctr"/>
            <a:r>
              <a:rPr lang="es-ES" sz="3600" b="1" dirty="0" smtClean="0">
                <a:solidFill>
                  <a:srgbClr val="002060"/>
                </a:solidFill>
                <a:effectLst>
                  <a:outerShdw blurRad="38100" dist="38100" dir="2700000" algn="tl">
                    <a:srgbClr val="000000">
                      <a:alpha val="43137"/>
                    </a:srgbClr>
                  </a:outerShdw>
                </a:effectLst>
                <a:cs typeface="Arial" panose="020B0604020202020204" pitchFamily="34" charset="0"/>
              </a:rPr>
              <a:t>5. ESTADO DE RESULTADOS INTEGRAL</a:t>
            </a:r>
          </a:p>
        </p:txBody>
      </p:sp>
      <p:sp>
        <p:nvSpPr>
          <p:cNvPr id="4" name="CuadroTexto 3"/>
          <p:cNvSpPr txBox="1"/>
          <p:nvPr/>
        </p:nvSpPr>
        <p:spPr>
          <a:xfrm>
            <a:off x="247430" y="1295025"/>
            <a:ext cx="7753570" cy="584775"/>
          </a:xfrm>
          <a:prstGeom prst="rect">
            <a:avLst/>
          </a:prstGeom>
          <a:solidFill>
            <a:schemeClr val="accent6">
              <a:lumMod val="50000"/>
            </a:schemeClr>
          </a:solidFill>
        </p:spPr>
        <p:txBody>
          <a:bodyPr wrap="square" rtlCol="0">
            <a:spAutoFit/>
          </a:bodyPr>
          <a:lstStyle/>
          <a:p>
            <a:r>
              <a:rPr lang="es-ES" sz="3200" dirty="0" smtClean="0">
                <a:solidFill>
                  <a:schemeClr val="bg1"/>
                </a:solidFill>
              </a:rPr>
              <a:t>5.4 ENFOQUE DEL ESTADO ÚNICO</a:t>
            </a:r>
            <a:endParaRPr lang="es-GT" sz="3200" dirty="0">
              <a:solidFill>
                <a:schemeClr val="bg1"/>
              </a:solidFill>
            </a:endParaRPr>
          </a:p>
        </p:txBody>
      </p:sp>
      <p:sp>
        <p:nvSpPr>
          <p:cNvPr id="5" name="CuadroTexto 4"/>
          <p:cNvSpPr txBox="1"/>
          <p:nvPr/>
        </p:nvSpPr>
        <p:spPr>
          <a:xfrm>
            <a:off x="4939937" y="2824291"/>
            <a:ext cx="7083972" cy="2554545"/>
          </a:xfrm>
          <a:prstGeom prst="rect">
            <a:avLst/>
          </a:prstGeom>
          <a:noFill/>
          <a:ln w="28575">
            <a:solidFill>
              <a:srgbClr val="00B050"/>
            </a:solidFill>
          </a:ln>
        </p:spPr>
        <p:txBody>
          <a:bodyPr wrap="square" rtlCol="0">
            <a:spAutoFit/>
          </a:bodyPr>
          <a:lstStyle/>
          <a:p>
            <a:pPr algn="just"/>
            <a:r>
              <a:rPr lang="es-ES" sz="3200" b="1" dirty="0" smtClean="0">
                <a:effectLst>
                  <a:outerShdw blurRad="38100" dist="38100" dir="2700000" algn="tl">
                    <a:srgbClr val="000000">
                      <a:alpha val="43137"/>
                    </a:srgbClr>
                  </a:outerShdw>
                </a:effectLst>
              </a:rPr>
              <a:t>b) Se reconocen 4  tipos de otro  resultado integral: </a:t>
            </a:r>
          </a:p>
          <a:p>
            <a:pPr algn="just"/>
            <a:r>
              <a:rPr lang="es-ES" sz="3200" b="1" dirty="0">
                <a:effectLst>
                  <a:outerShdw blurRad="38100" dist="38100" dir="2700000" algn="tl">
                    <a:srgbClr val="000000">
                      <a:alpha val="43137"/>
                    </a:srgbClr>
                  </a:outerShdw>
                </a:effectLst>
              </a:rPr>
              <a:t>c</a:t>
            </a:r>
            <a:r>
              <a:rPr lang="es-ES" sz="3200" b="1" dirty="0" smtClean="0">
                <a:effectLst>
                  <a:outerShdw blurRad="38100" dist="38100" dir="2700000" algn="tl">
                    <a:srgbClr val="000000">
                      <a:alpha val="43137"/>
                    </a:srgbClr>
                  </a:outerShdw>
                </a:effectLst>
              </a:rPr>
              <a:t>uando hay cambios en el  superávit  de revaluación. modelo de revaluación </a:t>
            </a:r>
            <a:endParaRPr lang="es-GT" sz="3200" b="1" dirty="0">
              <a:effectLst>
                <a:outerShdw blurRad="38100" dist="38100" dir="2700000" algn="tl">
                  <a:srgbClr val="000000">
                    <a:alpha val="43137"/>
                  </a:srgbClr>
                </a:outerShdw>
              </a:effectLst>
            </a:endParaRPr>
          </a:p>
        </p:txBody>
      </p:sp>
      <p:graphicFrame>
        <p:nvGraphicFramePr>
          <p:cNvPr id="7" name="6 Tabla"/>
          <p:cNvGraphicFramePr>
            <a:graphicFrameLocks noGrp="1"/>
          </p:cNvGraphicFramePr>
          <p:nvPr/>
        </p:nvGraphicFramePr>
        <p:xfrm>
          <a:off x="285205" y="2031516"/>
          <a:ext cx="2913017" cy="4661385"/>
        </p:xfrm>
        <a:graphic>
          <a:graphicData uri="http://schemas.openxmlformats.org/drawingml/2006/table">
            <a:tbl>
              <a:tblPr firstRow="1" bandRow="1">
                <a:tableStyleId>{5202B0CA-FC54-4496-8BCA-5EF66A818D29}</a:tableStyleId>
              </a:tblPr>
              <a:tblGrid>
                <a:gridCol w="2461260"/>
                <a:gridCol w="451757"/>
              </a:tblGrid>
              <a:tr h="259952">
                <a:tc gridSpan="2">
                  <a:txBody>
                    <a:bodyPr/>
                    <a:lstStyle/>
                    <a:p>
                      <a:pPr algn="ctr"/>
                      <a:r>
                        <a:rPr lang="es-GT" sz="900" dirty="0" smtClean="0"/>
                        <a:t>NIIF PYMES 2015 –Estado</a:t>
                      </a:r>
                      <a:r>
                        <a:rPr lang="es-GT" sz="900" baseline="0" dirty="0" smtClean="0"/>
                        <a:t> de Resultados Integral</a:t>
                      </a:r>
                      <a:endParaRPr lang="es-GT" sz="9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s-GT" sz="1200" dirty="0"/>
                    </a:p>
                  </a:txBody>
                  <a:tcPr/>
                </a:tc>
              </a:tr>
              <a:tr h="276041">
                <a:tc>
                  <a:txBody>
                    <a:bodyPr/>
                    <a:lstStyle/>
                    <a:p>
                      <a:r>
                        <a:rPr lang="es-GT" sz="1000" dirty="0" smtClean="0"/>
                        <a:t>Ingresos Actividades Ordinarias</a:t>
                      </a:r>
                      <a:endParaRPr lang="es-GT"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s-GT" sz="1000" dirty="0" smtClean="0"/>
                        <a:t>200</a:t>
                      </a:r>
                      <a:endParaRPr lang="es-GT"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6041">
                <a:tc>
                  <a:txBody>
                    <a:bodyPr/>
                    <a:lstStyle/>
                    <a:p>
                      <a:r>
                        <a:rPr lang="es-GT" sz="1000" dirty="0" smtClean="0"/>
                        <a:t>Costo de Ventas</a:t>
                      </a:r>
                      <a:endParaRPr lang="es-GT"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s-GT" sz="1000" dirty="0" smtClean="0"/>
                        <a:t>-60</a:t>
                      </a:r>
                      <a:endParaRPr lang="es-GT"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6041">
                <a:tc>
                  <a:txBody>
                    <a:bodyPr/>
                    <a:lstStyle/>
                    <a:p>
                      <a:r>
                        <a:rPr lang="es-GT" sz="1000" dirty="0" smtClean="0"/>
                        <a:t>Ganancia Bruta</a:t>
                      </a:r>
                      <a:endParaRPr lang="es-GT"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s-GT" sz="1000" dirty="0" smtClean="0"/>
                        <a:t>140</a:t>
                      </a:r>
                      <a:endParaRPr lang="es-GT"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99627">
                <a:tc>
                  <a:txBody>
                    <a:bodyPr/>
                    <a:lstStyle/>
                    <a:p>
                      <a:r>
                        <a:rPr lang="es-GT" sz="1000" dirty="0" smtClean="0"/>
                        <a:t>Gastos de Administración</a:t>
                      </a:r>
                      <a:endParaRPr lang="es-GT"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s-GT" sz="1000" dirty="0" smtClean="0"/>
                        <a:t>-30</a:t>
                      </a:r>
                      <a:endParaRPr lang="es-GT"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6041">
                <a:tc>
                  <a:txBody>
                    <a:bodyPr/>
                    <a:lstStyle/>
                    <a:p>
                      <a:r>
                        <a:rPr lang="es-GT" sz="1000" dirty="0" smtClean="0"/>
                        <a:t>Participación en Asociadas</a:t>
                      </a:r>
                      <a:endParaRPr lang="es-GT"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s-GT" sz="1000" dirty="0" smtClean="0"/>
                        <a:t>40</a:t>
                      </a:r>
                      <a:endParaRPr lang="es-GT"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6041">
                <a:tc>
                  <a:txBody>
                    <a:bodyPr/>
                    <a:lstStyle/>
                    <a:p>
                      <a:r>
                        <a:rPr lang="es-GT" sz="1000" dirty="0" smtClean="0"/>
                        <a:t>Ganancia antes d</a:t>
                      </a:r>
                      <a:r>
                        <a:rPr lang="es-GT" sz="1000" baseline="0" dirty="0" smtClean="0"/>
                        <a:t>e impuestos</a:t>
                      </a:r>
                      <a:endParaRPr lang="es-GT"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s-GT" sz="1000" dirty="0" smtClean="0"/>
                        <a:t>150</a:t>
                      </a:r>
                      <a:endParaRPr lang="es-GT"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6041">
                <a:tc>
                  <a:txBody>
                    <a:bodyPr/>
                    <a:lstStyle/>
                    <a:p>
                      <a:r>
                        <a:rPr lang="es-GT" sz="1000" dirty="0" smtClean="0"/>
                        <a:t>Gastos por Impuestos</a:t>
                      </a:r>
                      <a:endParaRPr lang="es-GT"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s-GT" sz="1000" dirty="0" smtClean="0"/>
                        <a:t>-38</a:t>
                      </a:r>
                      <a:endParaRPr lang="es-GT"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56637">
                <a:tc>
                  <a:txBody>
                    <a:bodyPr/>
                    <a:lstStyle/>
                    <a:p>
                      <a:r>
                        <a:rPr lang="es-GT" sz="1000" dirty="0" smtClean="0">
                          <a:effectLst>
                            <a:outerShdw blurRad="38100" dist="38100" dir="2700000" algn="tl">
                              <a:srgbClr val="000000">
                                <a:alpha val="43137"/>
                              </a:srgbClr>
                            </a:outerShdw>
                          </a:effectLst>
                        </a:rPr>
                        <a:t>Resultado del año</a:t>
                      </a:r>
                      <a:endParaRPr lang="es-GT" sz="1000" b="1" i="0" dirty="0">
                        <a:effectLst>
                          <a:outerShdw blurRad="38100" dist="38100" dir="2700000" algn="tl">
                            <a:srgbClr val="000000">
                              <a:alpha val="43137"/>
                            </a:srgbClr>
                          </a:outerShdw>
                        </a:effectLs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s-GT" sz="1000" dirty="0" smtClean="0">
                          <a:effectLst>
                            <a:outerShdw blurRad="38100" dist="38100" dir="2700000" algn="tl">
                              <a:srgbClr val="000000">
                                <a:alpha val="43137"/>
                              </a:srgbClr>
                            </a:outerShdw>
                          </a:effectLst>
                        </a:rPr>
                        <a:t>112</a:t>
                      </a:r>
                      <a:endParaRPr lang="es-GT" sz="1000" b="1" i="0" dirty="0">
                        <a:effectLst>
                          <a:outerShdw blurRad="38100" dist="38100" dir="2700000" algn="tl">
                            <a:srgbClr val="000000">
                              <a:alpha val="43137"/>
                            </a:srgbClr>
                          </a:outerShdw>
                        </a:effectLs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89186">
                <a:tc>
                  <a:txBody>
                    <a:bodyPr/>
                    <a:lstStyle/>
                    <a:p>
                      <a:r>
                        <a:rPr lang="es-GT" sz="1000" b="1" dirty="0" smtClean="0">
                          <a:solidFill>
                            <a:schemeClr val="bg1"/>
                          </a:solidFill>
                        </a:rPr>
                        <a:t>Otro Resultado Integral</a:t>
                      </a:r>
                      <a:endParaRPr lang="es-GT" sz="1000" b="1" dirty="0">
                        <a:solidFill>
                          <a:schemeClr val="bg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50000"/>
                      </a:schemeClr>
                    </a:solidFill>
                  </a:tcPr>
                </a:tc>
                <a:tc>
                  <a:txBody>
                    <a:bodyPr/>
                    <a:lstStyle/>
                    <a:p>
                      <a:pPr algn="ctr"/>
                      <a:endParaRPr lang="es-GT" sz="1000" dirty="0">
                        <a:solidFill>
                          <a:schemeClr val="bg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50000"/>
                      </a:schemeClr>
                    </a:solidFill>
                  </a:tcPr>
                </a:tc>
              </a:tr>
              <a:tr h="460068">
                <a:tc>
                  <a:txBody>
                    <a:bodyPr/>
                    <a:lstStyle/>
                    <a:p>
                      <a:r>
                        <a:rPr lang="es-GT" sz="1000" dirty="0" smtClean="0"/>
                        <a:t>Pérdida</a:t>
                      </a:r>
                      <a:r>
                        <a:rPr lang="es-GT" sz="1000" baseline="0" dirty="0" smtClean="0"/>
                        <a:t> por conversión negocio en el extranjero</a:t>
                      </a:r>
                      <a:endParaRPr lang="es-GT"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s-GT" sz="1000" dirty="0" smtClean="0"/>
                        <a:t>-20</a:t>
                      </a:r>
                      <a:endParaRPr lang="es-GT"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6041">
                <a:tc>
                  <a:txBody>
                    <a:bodyPr/>
                    <a:lstStyle/>
                    <a:p>
                      <a:r>
                        <a:rPr lang="es-GT" sz="1000" dirty="0" smtClean="0"/>
                        <a:t>Pérdidas</a:t>
                      </a:r>
                      <a:r>
                        <a:rPr lang="es-GT" sz="1000" baseline="0" dirty="0" smtClean="0"/>
                        <a:t> actuariales</a:t>
                      </a:r>
                      <a:endParaRPr lang="es-GT"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s-GT" sz="1000" dirty="0" smtClean="0"/>
                        <a:t>-30</a:t>
                      </a:r>
                      <a:endParaRPr lang="es-GT"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15475">
                <a:tc>
                  <a:txBody>
                    <a:bodyPr/>
                    <a:lstStyle/>
                    <a:p>
                      <a:r>
                        <a:rPr lang="es-GT" sz="1000" b="1" dirty="0" smtClean="0"/>
                        <a:t>Cambios</a:t>
                      </a:r>
                      <a:r>
                        <a:rPr lang="es-GT" sz="1000" b="1" baseline="0" dirty="0" smtClean="0"/>
                        <a:t> V.R. instrumentos cobertura</a:t>
                      </a:r>
                      <a:endParaRPr lang="es-GT" sz="10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algn="ctr"/>
                      <a:r>
                        <a:rPr lang="es-GT" sz="1000" b="1" dirty="0" smtClean="0"/>
                        <a:t>2</a:t>
                      </a:r>
                      <a:endParaRPr lang="es-GT" sz="10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r>
              <a:tr h="315475">
                <a:tc>
                  <a:txBody>
                    <a:bodyPr/>
                    <a:lstStyle/>
                    <a:p>
                      <a:r>
                        <a:rPr lang="es-GT" sz="1000" b="1" dirty="0" smtClean="0"/>
                        <a:t>Superávit</a:t>
                      </a:r>
                      <a:r>
                        <a:rPr lang="es-GT" sz="1000" b="1" baseline="0" dirty="0" smtClean="0"/>
                        <a:t> por Revaluación</a:t>
                      </a:r>
                      <a:endParaRPr lang="es-GT" sz="10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algn="ctr"/>
                      <a:r>
                        <a:rPr lang="es-GT" sz="1000" b="1" dirty="0" smtClean="0"/>
                        <a:t>2</a:t>
                      </a:r>
                      <a:endParaRPr lang="es-GT" sz="10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r>
              <a:tr h="276041">
                <a:tc>
                  <a:txBody>
                    <a:bodyPr/>
                    <a:lstStyle/>
                    <a:p>
                      <a:r>
                        <a:rPr lang="es-GT" sz="1000" dirty="0" smtClean="0"/>
                        <a:t>Otro Resultado</a:t>
                      </a:r>
                      <a:r>
                        <a:rPr lang="es-GT" sz="1000" baseline="0" dirty="0" smtClean="0"/>
                        <a:t> Integral del año</a:t>
                      </a:r>
                      <a:endParaRPr lang="es-GT"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s-GT" sz="1000" dirty="0" smtClean="0"/>
                        <a:t>-46</a:t>
                      </a:r>
                      <a:endParaRPr lang="es-GT"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56637">
                <a:tc>
                  <a:txBody>
                    <a:bodyPr/>
                    <a:lstStyle/>
                    <a:p>
                      <a:r>
                        <a:rPr lang="es-GT" sz="1000" dirty="0" smtClean="0"/>
                        <a:t>RESULTADO</a:t>
                      </a:r>
                      <a:r>
                        <a:rPr lang="es-GT" sz="1000" baseline="0" dirty="0" smtClean="0"/>
                        <a:t> INTEGRAL TOTAL</a:t>
                      </a:r>
                      <a:endParaRPr lang="es-GT"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s-GT" sz="1000" dirty="0" smtClean="0"/>
                        <a:t>66</a:t>
                      </a:r>
                      <a:endParaRPr lang="es-GT"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9" name="8 CuadroTexto"/>
          <p:cNvSpPr txBox="1"/>
          <p:nvPr/>
        </p:nvSpPr>
        <p:spPr>
          <a:xfrm>
            <a:off x="3263537" y="3424283"/>
            <a:ext cx="1606732" cy="253916"/>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s-GT" sz="1050" b="1" dirty="0" smtClean="0"/>
              <a:t>Estado de Resultados</a:t>
            </a:r>
            <a:endParaRPr lang="es-GT" sz="1050" b="1" dirty="0"/>
          </a:p>
        </p:txBody>
      </p:sp>
      <p:cxnSp>
        <p:nvCxnSpPr>
          <p:cNvPr id="11" name="10 Conector recto"/>
          <p:cNvCxnSpPr/>
          <p:nvPr/>
        </p:nvCxnSpPr>
        <p:spPr>
          <a:xfrm>
            <a:off x="3364049" y="2529114"/>
            <a:ext cx="731520" cy="692332"/>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 name="12 Conector recto"/>
          <p:cNvCxnSpPr/>
          <p:nvPr/>
        </p:nvCxnSpPr>
        <p:spPr>
          <a:xfrm rot="5400000">
            <a:off x="3266077" y="3847375"/>
            <a:ext cx="953589" cy="73152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14" name="13 CuadroTexto"/>
          <p:cNvSpPr txBox="1"/>
          <p:nvPr/>
        </p:nvSpPr>
        <p:spPr>
          <a:xfrm>
            <a:off x="3335020" y="5560423"/>
            <a:ext cx="1741714" cy="253916"/>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s-GT" sz="1050" b="1" dirty="0" smtClean="0"/>
              <a:t>Otro Resultado Integral</a:t>
            </a:r>
            <a:endParaRPr lang="es-GT" sz="1050" b="1" dirty="0"/>
          </a:p>
        </p:txBody>
      </p:sp>
      <p:cxnSp>
        <p:nvCxnSpPr>
          <p:cNvPr id="16" name="15 Conector recto"/>
          <p:cNvCxnSpPr/>
          <p:nvPr/>
        </p:nvCxnSpPr>
        <p:spPr>
          <a:xfrm>
            <a:off x="3300186" y="4811123"/>
            <a:ext cx="905691" cy="60960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 name="17 Conector recto"/>
          <p:cNvCxnSpPr/>
          <p:nvPr/>
        </p:nvCxnSpPr>
        <p:spPr>
          <a:xfrm rot="5400000">
            <a:off x="3562856" y="5717139"/>
            <a:ext cx="495021" cy="892622"/>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xmlns="" val="4114286212"/>
      </p:ext>
    </p:extLst>
  </p:cSld>
  <p:clrMapOvr>
    <a:masterClrMapping/>
  </p:clrMapOvr>
  <p:transition>
    <p:wedge/>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10 Flecha a la derecha con bandas"/>
          <p:cNvSpPr/>
          <p:nvPr/>
        </p:nvSpPr>
        <p:spPr>
          <a:xfrm>
            <a:off x="1067526" y="1744618"/>
            <a:ext cx="1384300" cy="2273300"/>
          </a:xfrm>
          <a:prstGeom prst="stripedRightArrow">
            <a:avLst/>
          </a:prstGeom>
          <a:solidFill>
            <a:schemeClr val="bg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GT"/>
          </a:p>
        </p:txBody>
      </p:sp>
      <p:sp>
        <p:nvSpPr>
          <p:cNvPr id="2" name="Rectángulo 1"/>
          <p:cNvSpPr/>
          <p:nvPr/>
        </p:nvSpPr>
        <p:spPr>
          <a:xfrm>
            <a:off x="363147" y="374106"/>
            <a:ext cx="10877078" cy="646331"/>
          </a:xfrm>
          <a:prstGeom prst="rect">
            <a:avLst/>
          </a:prstGeom>
        </p:spPr>
        <p:txBody>
          <a:bodyPr wrap="square">
            <a:spAutoFit/>
          </a:bodyPr>
          <a:lstStyle/>
          <a:p>
            <a:r>
              <a:rPr lang="es-ES" sz="3600" dirty="0" smtClean="0">
                <a:solidFill>
                  <a:srgbClr val="002060"/>
                </a:solidFill>
                <a:latin typeface="Eras Bold ITC" pitchFamily="34" charset="0"/>
                <a:cs typeface="Arial" panose="020B0604020202020204" pitchFamily="34" charset="0"/>
              </a:rPr>
              <a:t>6. ESTADO DE CAMBIOS EN EL PATRIMONIO</a:t>
            </a:r>
            <a:endParaRPr lang="es-ES" sz="3600" dirty="0">
              <a:solidFill>
                <a:srgbClr val="002060"/>
              </a:solidFill>
              <a:latin typeface="Eras Bold ITC" pitchFamily="34" charset="0"/>
              <a:cs typeface="Arial" panose="020B0604020202020204" pitchFamily="34" charset="0"/>
            </a:endParaRPr>
          </a:p>
        </p:txBody>
      </p:sp>
      <p:sp>
        <p:nvSpPr>
          <p:cNvPr id="4" name="CuadroTexto 3"/>
          <p:cNvSpPr txBox="1"/>
          <p:nvPr/>
        </p:nvSpPr>
        <p:spPr>
          <a:xfrm>
            <a:off x="182880" y="989378"/>
            <a:ext cx="2967589" cy="584775"/>
          </a:xfrm>
          <a:prstGeom prst="rect">
            <a:avLst/>
          </a:prstGeom>
          <a:solidFill>
            <a:schemeClr val="tx1"/>
          </a:solidFill>
        </p:spPr>
        <p:txBody>
          <a:bodyPr wrap="square" rtlCol="0">
            <a:spAutoFit/>
          </a:bodyPr>
          <a:lstStyle/>
          <a:p>
            <a:r>
              <a:rPr lang="es-ES" sz="3200" b="1" dirty="0" smtClean="0">
                <a:solidFill>
                  <a:schemeClr val="bg1"/>
                </a:solidFill>
                <a:effectLst>
                  <a:outerShdw blurRad="38100" dist="38100" dir="2700000" algn="tl">
                    <a:srgbClr val="000000">
                      <a:alpha val="43137"/>
                    </a:srgbClr>
                  </a:outerShdw>
                </a:effectLst>
              </a:rPr>
              <a:t>ACLARACIÓN:</a:t>
            </a:r>
            <a:endParaRPr lang="es-GT" sz="3200" b="1" dirty="0">
              <a:solidFill>
                <a:schemeClr val="bg1"/>
              </a:solidFill>
              <a:effectLst>
                <a:outerShdw blurRad="38100" dist="38100" dir="2700000" algn="tl">
                  <a:srgbClr val="000000">
                    <a:alpha val="43137"/>
                  </a:srgbClr>
                </a:outerShdw>
              </a:effectLst>
            </a:endParaRPr>
          </a:p>
        </p:txBody>
      </p:sp>
      <p:sp>
        <p:nvSpPr>
          <p:cNvPr id="5" name="CuadroTexto 4"/>
          <p:cNvSpPr txBox="1"/>
          <p:nvPr/>
        </p:nvSpPr>
        <p:spPr>
          <a:xfrm>
            <a:off x="3080256" y="1615590"/>
            <a:ext cx="8553669" cy="2308324"/>
          </a:xfrm>
          <a:prstGeom prst="rect">
            <a:avLst/>
          </a:prstGeom>
          <a:ln w="38100"/>
        </p:spPr>
        <p:style>
          <a:lnRef idx="2">
            <a:schemeClr val="accent2"/>
          </a:lnRef>
          <a:fillRef idx="1">
            <a:schemeClr val="lt1"/>
          </a:fillRef>
          <a:effectRef idx="0">
            <a:schemeClr val="accent2"/>
          </a:effectRef>
          <a:fontRef idx="minor">
            <a:schemeClr val="dk1"/>
          </a:fontRef>
        </p:style>
        <p:txBody>
          <a:bodyPr wrap="square" rtlCol="0">
            <a:spAutoFit/>
          </a:bodyPr>
          <a:lstStyle/>
          <a:p>
            <a:pPr algn="just"/>
            <a:r>
              <a:rPr lang="es-ES" sz="3600" b="1" dirty="0" smtClean="0">
                <a:effectLst>
                  <a:outerShdw blurRad="38100" dist="38100" dir="2700000" algn="tl">
                    <a:srgbClr val="000000">
                      <a:alpha val="43137"/>
                    </a:srgbClr>
                  </a:outerShdw>
                </a:effectLst>
              </a:rPr>
              <a:t>La información a presentar, se basará en las mejoras a las  NIIF realizadas en el año 2010, que corresponde a ampliar los conceptos.</a:t>
            </a:r>
            <a:endParaRPr lang="es-GT" sz="3600" b="1" dirty="0">
              <a:effectLst>
                <a:outerShdw blurRad="38100" dist="38100" dir="2700000" algn="tl">
                  <a:srgbClr val="000000">
                    <a:alpha val="43137"/>
                  </a:srgbClr>
                </a:outerShdw>
              </a:effectLst>
            </a:endParaRPr>
          </a:p>
        </p:txBody>
      </p:sp>
      <p:sp>
        <p:nvSpPr>
          <p:cNvPr id="6" name="5 CuadroTexto"/>
          <p:cNvSpPr txBox="1"/>
          <p:nvPr/>
        </p:nvSpPr>
        <p:spPr>
          <a:xfrm>
            <a:off x="418620" y="4665871"/>
            <a:ext cx="6613451" cy="1569660"/>
          </a:xfrm>
          <a:prstGeom prst="rect">
            <a:avLst/>
          </a:prstGeom>
          <a:ln w="28575"/>
        </p:spPr>
        <p:style>
          <a:lnRef idx="2">
            <a:schemeClr val="accent1"/>
          </a:lnRef>
          <a:fillRef idx="1">
            <a:schemeClr val="lt1"/>
          </a:fillRef>
          <a:effectRef idx="0">
            <a:schemeClr val="accent1"/>
          </a:effectRef>
          <a:fontRef idx="minor">
            <a:schemeClr val="dk1"/>
          </a:fontRef>
        </p:style>
        <p:txBody>
          <a:bodyPr wrap="square" rtlCol="0">
            <a:spAutoFit/>
          </a:bodyPr>
          <a:lstStyle/>
          <a:p>
            <a:pPr algn="just"/>
            <a:r>
              <a:rPr lang="es-ES" sz="2400" b="1" dirty="0" smtClean="0">
                <a:effectLst>
                  <a:outerShdw blurRad="38100" dist="38100" dir="2700000" algn="tl">
                    <a:srgbClr val="000000">
                      <a:alpha val="43137"/>
                    </a:srgbClr>
                  </a:outerShdw>
                </a:effectLst>
              </a:rPr>
              <a:t>EJEMPLO:</a:t>
            </a:r>
          </a:p>
          <a:p>
            <a:pPr algn="just"/>
            <a:r>
              <a:rPr lang="es-ES" sz="2400" b="1" dirty="0" smtClean="0">
                <a:effectLst>
                  <a:outerShdw blurRad="38100" dist="38100" dir="2700000" algn="tl">
                    <a:srgbClr val="000000">
                      <a:alpha val="43137"/>
                    </a:srgbClr>
                  </a:outerShdw>
                </a:effectLst>
              </a:rPr>
              <a:t>6.3 </a:t>
            </a:r>
            <a:r>
              <a:rPr lang="es-ES" sz="2000" b="1" strike="sngStrike" dirty="0" smtClean="0">
                <a:effectLst>
                  <a:outerShdw blurRad="38100" dist="38100" dir="2700000" algn="tl">
                    <a:srgbClr val="000000">
                      <a:alpha val="43137"/>
                    </a:srgbClr>
                  </a:outerShdw>
                </a:effectLst>
              </a:rPr>
              <a:t>Una entidad presentará un</a:t>
            </a:r>
            <a:r>
              <a:rPr lang="es-ES" sz="2000" b="1" dirty="0" smtClean="0">
                <a:effectLst>
                  <a:outerShdw blurRad="38100" dist="38100" dir="2700000" algn="tl">
                    <a:srgbClr val="000000">
                      <a:alpha val="43137"/>
                    </a:srgbClr>
                  </a:outerShdw>
                </a:effectLst>
              </a:rPr>
              <a:t> </a:t>
            </a:r>
            <a:r>
              <a:rPr lang="es-ES" sz="2400" b="1" dirty="0" smtClean="0">
                <a:effectLst>
                  <a:outerShdw blurRad="38100" dist="38100" dir="2700000" algn="tl">
                    <a:srgbClr val="000000">
                      <a:alpha val="43137"/>
                    </a:srgbClr>
                  </a:outerShdw>
                </a:effectLst>
              </a:rPr>
              <a:t>El estado de cambios en el patrimonio </a:t>
            </a:r>
            <a:r>
              <a:rPr lang="es-ES" sz="2000" b="1" strike="sngStrike" dirty="0" smtClean="0">
                <a:effectLst>
                  <a:outerShdw blurRad="38100" dist="38100" dir="2700000" algn="tl">
                    <a:srgbClr val="000000">
                      <a:alpha val="43137"/>
                    </a:srgbClr>
                  </a:outerShdw>
                </a:effectLst>
              </a:rPr>
              <a:t>mostrando en el estado</a:t>
            </a:r>
            <a:r>
              <a:rPr lang="es-ES" sz="2000" b="1" dirty="0" smtClean="0">
                <a:effectLst>
                  <a:outerShdw blurRad="38100" dist="38100" dir="2700000" algn="tl">
                    <a:srgbClr val="000000">
                      <a:alpha val="43137"/>
                    </a:srgbClr>
                  </a:outerShdw>
                </a:effectLst>
              </a:rPr>
              <a:t> </a:t>
            </a:r>
            <a:r>
              <a:rPr lang="es-ES" sz="2400" b="1" dirty="0" smtClean="0">
                <a:effectLst>
                  <a:outerShdw blurRad="38100" dist="38100" dir="2700000" algn="tl">
                    <a:srgbClr val="000000">
                      <a:alpha val="43137"/>
                    </a:srgbClr>
                  </a:outerShdw>
                </a:effectLst>
              </a:rPr>
              <a:t>incluye la información siguiente:</a:t>
            </a:r>
          </a:p>
        </p:txBody>
      </p:sp>
      <p:sp>
        <p:nvSpPr>
          <p:cNvPr id="7" name="6 Flecha curvada hacia la izquierda"/>
          <p:cNvSpPr/>
          <p:nvPr/>
        </p:nvSpPr>
        <p:spPr>
          <a:xfrm rot="1908733">
            <a:off x="7785463" y="4167051"/>
            <a:ext cx="1071155" cy="1894114"/>
          </a:xfrm>
          <a:prstGeom prst="curved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GT">
              <a:solidFill>
                <a:schemeClr val="tx1"/>
              </a:solidFill>
            </a:endParaRPr>
          </a:p>
        </p:txBody>
      </p:sp>
    </p:spTree>
    <p:extLst>
      <p:ext uri="{BB962C8B-B14F-4D97-AF65-F5344CB8AC3E}">
        <p14:creationId xmlns:p14="http://schemas.microsoft.com/office/powerpoint/2010/main" xmlns="" val="2905138174"/>
      </p:ext>
    </p:extLst>
  </p:cSld>
  <p:clrMapOvr>
    <a:masterClrMapping/>
  </p:clrMapOvr>
  <p:transition>
    <p:wedge/>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p:cNvSpPr txBox="1"/>
          <p:nvPr/>
        </p:nvSpPr>
        <p:spPr>
          <a:xfrm>
            <a:off x="0" y="477344"/>
            <a:ext cx="12192000" cy="1200329"/>
          </a:xfrm>
          <a:prstGeom prst="rect">
            <a:avLst/>
          </a:prstGeom>
          <a:noFill/>
        </p:spPr>
        <p:txBody>
          <a:bodyPr wrap="square" rtlCol="0">
            <a:spAutoFit/>
          </a:bodyPr>
          <a:lstStyle/>
          <a:p>
            <a:pPr algn="ctr"/>
            <a:r>
              <a:rPr lang="es-ES" sz="3600" b="1" dirty="0" smtClean="0">
                <a:solidFill>
                  <a:srgbClr val="002060"/>
                </a:solidFill>
                <a:effectLst>
                  <a:outerShdw blurRad="38100" dist="38100" dir="2700000" algn="tl">
                    <a:srgbClr val="000000">
                      <a:alpha val="43137"/>
                    </a:srgbClr>
                  </a:outerShdw>
                </a:effectLst>
                <a:cs typeface="Arial" panose="020B0604020202020204" pitchFamily="34" charset="0"/>
              </a:rPr>
              <a:t>9. ESTADOS FINANCIEROS CONSOLIDADOS Y SEPARADOS</a:t>
            </a:r>
            <a:endParaRPr lang="es-GT" sz="3600" b="1" dirty="0">
              <a:solidFill>
                <a:srgbClr val="002060"/>
              </a:solidFill>
              <a:effectLst>
                <a:outerShdw blurRad="38100" dist="38100" dir="2700000" algn="tl">
                  <a:srgbClr val="000000">
                    <a:alpha val="43137"/>
                  </a:srgbClr>
                </a:outerShdw>
              </a:effectLst>
            </a:endParaRPr>
          </a:p>
        </p:txBody>
      </p:sp>
      <p:sp>
        <p:nvSpPr>
          <p:cNvPr id="4" name="CuadroTexto 3"/>
          <p:cNvSpPr txBox="1"/>
          <p:nvPr/>
        </p:nvSpPr>
        <p:spPr>
          <a:xfrm>
            <a:off x="2503437" y="2313174"/>
            <a:ext cx="9180413" cy="1766429"/>
          </a:xfrm>
          <a:prstGeom prst="rect">
            <a:avLst/>
          </a:prstGeom>
          <a:ln w="28575"/>
        </p:spPr>
        <p:style>
          <a:lnRef idx="2">
            <a:schemeClr val="accent2"/>
          </a:lnRef>
          <a:fillRef idx="1">
            <a:schemeClr val="lt1"/>
          </a:fillRef>
          <a:effectRef idx="0">
            <a:schemeClr val="accent2"/>
          </a:effectRef>
          <a:fontRef idx="minor">
            <a:schemeClr val="dk1"/>
          </a:fontRef>
        </p:style>
        <p:txBody>
          <a:bodyPr wrap="square" rtlCol="0">
            <a:spAutoFit/>
          </a:bodyPr>
          <a:lstStyle/>
          <a:p>
            <a:pPr algn="just"/>
            <a:r>
              <a:rPr lang="es-ES" sz="3600" b="1" dirty="0" smtClean="0">
                <a:effectLst>
                  <a:outerShdw blurRad="38100" dist="38100" dir="2700000" algn="tl">
                    <a:srgbClr val="000000">
                      <a:alpha val="43137"/>
                    </a:srgbClr>
                  </a:outerShdw>
                </a:effectLst>
              </a:rPr>
              <a:t>Subsidiarias  adquiridas con el fin de venderlas en un año, se excluyen de la consolidación</a:t>
            </a:r>
            <a:endParaRPr lang="es-GT" sz="3600" b="1" dirty="0">
              <a:effectLst>
                <a:outerShdw blurRad="38100" dist="38100" dir="2700000" algn="tl">
                  <a:srgbClr val="000000">
                    <a:alpha val="43137"/>
                  </a:srgbClr>
                </a:outerShdw>
              </a:effectLst>
            </a:endParaRPr>
          </a:p>
        </p:txBody>
      </p:sp>
      <p:sp>
        <p:nvSpPr>
          <p:cNvPr id="5" name="CuadroTexto 4"/>
          <p:cNvSpPr txBox="1"/>
          <p:nvPr/>
        </p:nvSpPr>
        <p:spPr>
          <a:xfrm>
            <a:off x="558800" y="1617030"/>
            <a:ext cx="3644899" cy="646331"/>
          </a:xfrm>
          <a:prstGeom prst="rect">
            <a:avLst/>
          </a:prstGeom>
          <a:solidFill>
            <a:schemeClr val="bg2">
              <a:lumMod val="75000"/>
            </a:schemeClr>
          </a:solidFill>
          <a:scene3d>
            <a:camera prst="orthographicFront"/>
            <a:lightRig rig="threePt" dir="t"/>
          </a:scene3d>
          <a:sp3d>
            <a:bevelT/>
          </a:sp3d>
        </p:spPr>
        <p:txBody>
          <a:bodyPr wrap="square" rtlCol="0">
            <a:spAutoFit/>
          </a:bodyPr>
          <a:lstStyle/>
          <a:p>
            <a:r>
              <a:rPr lang="es-ES" sz="3600" b="1" dirty="0" smtClean="0">
                <a:effectLst>
                  <a:outerShdw blurRad="38100" dist="38100" dir="2700000" algn="tl">
                    <a:srgbClr val="000000">
                      <a:alpha val="43137"/>
                    </a:srgbClr>
                  </a:outerShdw>
                </a:effectLst>
              </a:rPr>
              <a:t>ACLARACIÓN:</a:t>
            </a:r>
            <a:endParaRPr lang="es-GT" sz="3600" b="1" dirty="0">
              <a:effectLst>
                <a:outerShdw blurRad="38100" dist="38100" dir="2700000" algn="tl">
                  <a:srgbClr val="000000">
                    <a:alpha val="43137"/>
                  </a:srgbClr>
                </a:outerShdw>
              </a:effectLst>
            </a:endParaRPr>
          </a:p>
        </p:txBody>
      </p:sp>
      <p:sp>
        <p:nvSpPr>
          <p:cNvPr id="6" name="CuadroTexto 5"/>
          <p:cNvSpPr txBox="1"/>
          <p:nvPr/>
        </p:nvSpPr>
        <p:spPr>
          <a:xfrm>
            <a:off x="626147" y="4012547"/>
            <a:ext cx="1592362" cy="769441"/>
          </a:xfrm>
          <a:prstGeom prst="rect">
            <a:avLst/>
          </a:prstGeom>
          <a:solidFill>
            <a:schemeClr val="tx1"/>
          </a:solidFill>
          <a:scene3d>
            <a:camera prst="orthographicFront"/>
            <a:lightRig rig="threePt" dir="t"/>
          </a:scene3d>
          <a:sp3d>
            <a:bevelT/>
          </a:sp3d>
        </p:spPr>
        <p:txBody>
          <a:bodyPr wrap="square" rtlCol="0">
            <a:spAutoFit/>
          </a:bodyPr>
          <a:lstStyle/>
          <a:p>
            <a:r>
              <a:rPr lang="es-ES" sz="4400" dirty="0" smtClean="0">
                <a:solidFill>
                  <a:schemeClr val="bg1"/>
                </a:solidFill>
              </a:rPr>
              <a:t>Guía:</a:t>
            </a:r>
            <a:endParaRPr lang="es-GT" sz="4400" dirty="0">
              <a:solidFill>
                <a:schemeClr val="bg1"/>
              </a:solidFill>
            </a:endParaRPr>
          </a:p>
        </p:txBody>
      </p:sp>
      <p:sp>
        <p:nvSpPr>
          <p:cNvPr id="7" name="CuadroTexto 6"/>
          <p:cNvSpPr txBox="1"/>
          <p:nvPr/>
        </p:nvSpPr>
        <p:spPr>
          <a:xfrm>
            <a:off x="1079500" y="4907643"/>
            <a:ext cx="10921999" cy="1200329"/>
          </a:xfrm>
          <a:prstGeom prst="rect">
            <a:avLst/>
          </a:prstGeom>
          <a:solidFill>
            <a:srgbClr val="00B0F0"/>
          </a:solidFill>
          <a:ln w="28575">
            <a:solidFill>
              <a:schemeClr val="tx1"/>
            </a:solidFill>
          </a:ln>
        </p:spPr>
        <p:txBody>
          <a:bodyPr wrap="square" rtlCol="0">
            <a:spAutoFit/>
          </a:bodyPr>
          <a:lstStyle/>
          <a:p>
            <a:pPr algn="just"/>
            <a:r>
              <a:rPr lang="es-GT" sz="3600" b="1" dirty="0" smtClean="0">
                <a:solidFill>
                  <a:schemeClr val="bg1"/>
                </a:solidFill>
                <a:effectLst>
                  <a:outerShdw blurRad="38100" dist="38100" dir="2700000" algn="tl">
                    <a:srgbClr val="000000">
                      <a:alpha val="43137"/>
                    </a:srgbClr>
                  </a:outerShdw>
                </a:effectLst>
              </a:rPr>
              <a:t>Como contabilizar y disponer de estas subsidiarias</a:t>
            </a:r>
            <a:endParaRPr lang="es-GT" sz="3600" b="1" dirty="0">
              <a:solidFill>
                <a:schemeClr val="bg1"/>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xmlns="" val="3868998511"/>
      </p:ext>
    </p:extLst>
  </p:cSld>
  <p:clrMapOvr>
    <a:masterClrMapping/>
  </p:clrMapOvr>
  <p:transition>
    <p:wedge/>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p:cNvSpPr txBox="1"/>
          <p:nvPr/>
        </p:nvSpPr>
        <p:spPr>
          <a:xfrm>
            <a:off x="1" y="477344"/>
            <a:ext cx="12192000" cy="1200329"/>
          </a:xfrm>
          <a:prstGeom prst="rect">
            <a:avLst/>
          </a:prstGeom>
          <a:noFill/>
        </p:spPr>
        <p:txBody>
          <a:bodyPr wrap="square" rtlCol="0">
            <a:spAutoFit/>
          </a:bodyPr>
          <a:lstStyle/>
          <a:p>
            <a:r>
              <a:rPr lang="es-ES" sz="3600" b="1" dirty="0" smtClean="0">
                <a:solidFill>
                  <a:srgbClr val="002060"/>
                </a:solidFill>
                <a:effectLst>
                  <a:outerShdw blurRad="38100" dist="38100" dir="2700000" algn="tl">
                    <a:srgbClr val="000000">
                      <a:alpha val="43137"/>
                    </a:srgbClr>
                  </a:outerShdw>
                </a:effectLst>
                <a:cs typeface="Arial" panose="020B0604020202020204" pitchFamily="34" charset="0"/>
              </a:rPr>
              <a:t>9. ESTADOS FINANCIEROS CONSOLIDADOS Y SEPARADOS</a:t>
            </a:r>
            <a:endParaRPr lang="es-GT" sz="3600" b="1" dirty="0">
              <a:solidFill>
                <a:srgbClr val="002060"/>
              </a:solidFill>
              <a:effectLst>
                <a:outerShdw blurRad="38100" dist="38100" dir="2700000" algn="tl">
                  <a:srgbClr val="000000">
                    <a:alpha val="43137"/>
                  </a:srgbClr>
                </a:outerShdw>
              </a:effectLst>
            </a:endParaRPr>
          </a:p>
        </p:txBody>
      </p:sp>
      <p:sp>
        <p:nvSpPr>
          <p:cNvPr id="4" name="CuadroTexto 3"/>
          <p:cNvSpPr txBox="1"/>
          <p:nvPr/>
        </p:nvSpPr>
        <p:spPr>
          <a:xfrm>
            <a:off x="3321642" y="1186543"/>
            <a:ext cx="8075702" cy="2862322"/>
          </a:xfrm>
          <a:prstGeom prst="rect">
            <a:avLst/>
          </a:prstGeom>
          <a:noFill/>
          <a:ln w="28575">
            <a:solidFill>
              <a:schemeClr val="bg2">
                <a:lumMod val="75000"/>
              </a:schemeClr>
            </a:solidFill>
          </a:ln>
        </p:spPr>
        <p:txBody>
          <a:bodyPr wrap="square" rtlCol="0">
            <a:spAutoFit/>
          </a:bodyPr>
          <a:lstStyle/>
          <a:p>
            <a:pPr algn="just"/>
            <a:r>
              <a:rPr lang="es-ES" sz="3600" b="1" dirty="0" smtClean="0">
                <a:effectLst>
                  <a:outerShdw blurRad="38100" dist="38100" dir="2700000" algn="tl">
                    <a:srgbClr val="000000">
                      <a:alpha val="43137"/>
                    </a:srgbClr>
                  </a:outerShdw>
                </a:effectLst>
              </a:rPr>
              <a:t>Como proceder con la elaboración de los estados financieros consolidados si las empresas del grupo tienen diferentes fechas de presentación</a:t>
            </a:r>
            <a:endParaRPr lang="es-GT" sz="3600" b="1" dirty="0">
              <a:effectLst>
                <a:outerShdw blurRad="38100" dist="38100" dir="2700000" algn="tl">
                  <a:srgbClr val="000000">
                    <a:alpha val="43137"/>
                  </a:srgbClr>
                </a:outerShdw>
              </a:effectLst>
            </a:endParaRPr>
          </a:p>
        </p:txBody>
      </p:sp>
      <p:sp>
        <p:nvSpPr>
          <p:cNvPr id="6" name="CuadroTexto 5"/>
          <p:cNvSpPr txBox="1"/>
          <p:nvPr/>
        </p:nvSpPr>
        <p:spPr>
          <a:xfrm>
            <a:off x="1109110" y="2048811"/>
            <a:ext cx="1592362" cy="769441"/>
          </a:xfrm>
          <a:prstGeom prst="rect">
            <a:avLst/>
          </a:prstGeom>
          <a:solidFill>
            <a:srgbClr val="002060"/>
          </a:solidFill>
          <a:scene3d>
            <a:camera prst="orthographicFront"/>
            <a:lightRig rig="threePt" dir="t"/>
          </a:scene3d>
          <a:sp3d>
            <a:bevelT/>
          </a:sp3d>
        </p:spPr>
        <p:txBody>
          <a:bodyPr wrap="square" rtlCol="0">
            <a:spAutoFit/>
          </a:bodyPr>
          <a:lstStyle/>
          <a:p>
            <a:r>
              <a:rPr lang="es-ES" sz="4400" dirty="0" smtClean="0">
                <a:solidFill>
                  <a:schemeClr val="bg1"/>
                </a:solidFill>
              </a:rPr>
              <a:t>Guía:</a:t>
            </a:r>
            <a:endParaRPr lang="es-GT" sz="4400" dirty="0">
              <a:solidFill>
                <a:schemeClr val="bg1"/>
              </a:solidFill>
            </a:endParaRPr>
          </a:p>
        </p:txBody>
      </p:sp>
      <p:sp>
        <p:nvSpPr>
          <p:cNvPr id="7" name="6 CuadroTexto"/>
          <p:cNvSpPr txBox="1"/>
          <p:nvPr/>
        </p:nvSpPr>
        <p:spPr>
          <a:xfrm>
            <a:off x="5691279" y="5056967"/>
            <a:ext cx="6230679" cy="1631216"/>
          </a:xfrm>
          <a:prstGeom prst="rect">
            <a:avLst/>
          </a:prstGeom>
          <a:noFill/>
          <a:ln w="38100">
            <a:solidFill>
              <a:srgbClr val="00B0F0"/>
            </a:solidFill>
          </a:ln>
        </p:spPr>
        <p:txBody>
          <a:bodyPr wrap="square" rtlCol="0">
            <a:spAutoFit/>
          </a:bodyPr>
          <a:lstStyle/>
          <a:p>
            <a:pPr algn="just"/>
            <a:r>
              <a:rPr lang="es-ES" sz="2000" b="1" u="sng" dirty="0" smtClean="0">
                <a:effectLst>
                  <a:outerShdw blurRad="38100" dist="38100" dir="2700000" algn="tl">
                    <a:srgbClr val="000000">
                      <a:alpha val="43137"/>
                    </a:srgbClr>
                  </a:outerShdw>
                </a:effectLst>
              </a:rPr>
              <a:t>AHORA</a:t>
            </a:r>
            <a:r>
              <a:rPr lang="es-ES" sz="2000" b="1" dirty="0" smtClean="0">
                <a:effectLst>
                  <a:outerShdw blurRad="38100" dist="38100" dir="2700000" algn="tl">
                    <a:srgbClr val="000000">
                      <a:alpha val="43137"/>
                    </a:srgbClr>
                  </a:outerShdw>
                </a:effectLst>
              </a:rPr>
              <a:t>: Los EF más recientes serán ajustados por los efectos de transacciones significativas o sucesos que tengan lugar entre la fecha de esos estados financieros y la fecha de los estados </a:t>
            </a:r>
            <a:r>
              <a:rPr lang="es-GT" sz="2000" b="1" dirty="0" smtClean="0">
                <a:effectLst>
                  <a:outerShdw blurRad="38100" dist="38100" dir="2700000" algn="tl">
                    <a:srgbClr val="000000">
                      <a:alpha val="43137"/>
                    </a:srgbClr>
                  </a:outerShdw>
                </a:effectLst>
              </a:rPr>
              <a:t>financieros consolidados. </a:t>
            </a:r>
            <a:endParaRPr lang="es-GT" sz="2000" b="1" dirty="0">
              <a:effectLst>
                <a:outerShdw blurRad="38100" dist="38100" dir="2700000" algn="tl">
                  <a:srgbClr val="000000">
                    <a:alpha val="43137"/>
                  </a:srgbClr>
                </a:outerShdw>
              </a:effectLst>
            </a:endParaRPr>
          </a:p>
        </p:txBody>
      </p:sp>
      <p:sp>
        <p:nvSpPr>
          <p:cNvPr id="8" name="7 CuadroTexto"/>
          <p:cNvSpPr txBox="1"/>
          <p:nvPr/>
        </p:nvSpPr>
        <p:spPr>
          <a:xfrm>
            <a:off x="177800" y="4176219"/>
            <a:ext cx="5316279" cy="1323439"/>
          </a:xfrm>
          <a:prstGeom prst="rect">
            <a:avLst/>
          </a:prstGeom>
          <a:noFill/>
          <a:ln w="38100">
            <a:solidFill>
              <a:srgbClr val="002060"/>
            </a:solidFill>
          </a:ln>
        </p:spPr>
        <p:txBody>
          <a:bodyPr wrap="square" rtlCol="0">
            <a:spAutoFit/>
          </a:bodyPr>
          <a:lstStyle/>
          <a:p>
            <a:pPr algn="just"/>
            <a:r>
              <a:rPr lang="es-ES" sz="2000" b="1" u="sng" dirty="0" smtClean="0">
                <a:effectLst>
                  <a:outerShdw blurRad="38100" dist="38100" dir="2700000" algn="tl">
                    <a:srgbClr val="000000">
                      <a:alpha val="43137"/>
                    </a:srgbClr>
                  </a:outerShdw>
                </a:effectLst>
              </a:rPr>
              <a:t>ANTES</a:t>
            </a:r>
            <a:r>
              <a:rPr lang="es-ES" sz="2000" b="1" dirty="0" smtClean="0">
                <a:effectLst>
                  <a:outerShdw blurRad="38100" dist="38100" dir="2700000" algn="tl">
                    <a:srgbClr val="000000">
                      <a:alpha val="43137"/>
                    </a:srgbClr>
                  </a:outerShdw>
                </a:effectLst>
              </a:rPr>
              <a:t>: Los </a:t>
            </a:r>
            <a:r>
              <a:rPr lang="es-ES" sz="2000" b="1" dirty="0" smtClean="0">
                <a:effectLst>
                  <a:outerShdw blurRad="38100" dist="38100" dir="2700000" algn="tl">
                    <a:srgbClr val="000000">
                      <a:alpha val="43137"/>
                    </a:srgbClr>
                  </a:outerShdw>
                </a:effectLst>
              </a:rPr>
              <a:t>E.F d</a:t>
            </a:r>
            <a:r>
              <a:rPr lang="es-ES" sz="2000" b="1" dirty="0" smtClean="0">
                <a:effectLst>
                  <a:outerShdw blurRad="38100" dist="38100" dir="2700000" algn="tl">
                    <a:srgbClr val="000000">
                      <a:alpha val="43137"/>
                    </a:srgbClr>
                  </a:outerShdw>
                </a:effectLst>
              </a:rPr>
              <a:t>e </a:t>
            </a:r>
            <a:r>
              <a:rPr lang="es-ES" sz="2000" b="1" dirty="0" smtClean="0">
                <a:effectLst>
                  <a:outerShdw blurRad="38100" dist="38100" dir="2700000" algn="tl">
                    <a:srgbClr val="000000">
                      <a:alpha val="43137"/>
                    </a:srgbClr>
                  </a:outerShdw>
                </a:effectLst>
              </a:rPr>
              <a:t>la controladora y de sus subsidiarias para </a:t>
            </a:r>
            <a:r>
              <a:rPr lang="es-ES" sz="2000" b="1" dirty="0" smtClean="0">
                <a:effectLst>
                  <a:outerShdw blurRad="38100" dist="38100" dir="2700000" algn="tl">
                    <a:srgbClr val="000000">
                      <a:alpha val="43137"/>
                    </a:srgbClr>
                  </a:outerShdw>
                </a:effectLst>
              </a:rPr>
              <a:t>consolidar se </a:t>
            </a:r>
            <a:r>
              <a:rPr lang="es-ES" sz="2000" b="1" dirty="0" smtClean="0">
                <a:effectLst>
                  <a:outerShdw blurRad="38100" dist="38100" dir="2700000" algn="tl">
                    <a:srgbClr val="000000">
                      <a:alpha val="43137"/>
                    </a:srgbClr>
                  </a:outerShdw>
                </a:effectLst>
              </a:rPr>
              <a:t>prepararán en la misma fecha sobre la que se informa, a menos que hacerlo sea impracticable.</a:t>
            </a:r>
            <a:endParaRPr lang="es-GT" sz="2000" b="1" dirty="0">
              <a:effectLst>
                <a:outerShdw blurRad="38100" dist="38100" dir="2700000" algn="tl">
                  <a:srgbClr val="000000">
                    <a:alpha val="43137"/>
                  </a:srgbClr>
                </a:outerShdw>
              </a:effectLst>
            </a:endParaRPr>
          </a:p>
        </p:txBody>
      </p:sp>
      <p:sp>
        <p:nvSpPr>
          <p:cNvPr id="9" name="8 Cheurón"/>
          <p:cNvSpPr/>
          <p:nvPr/>
        </p:nvSpPr>
        <p:spPr>
          <a:xfrm>
            <a:off x="2603500" y="1968500"/>
            <a:ext cx="660400" cy="990600"/>
          </a:xfrm>
          <a:prstGeom prst="chevron">
            <a:avLst/>
          </a:prstGeom>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GT">
              <a:solidFill>
                <a:schemeClr val="tx1"/>
              </a:solidFill>
            </a:endParaRPr>
          </a:p>
        </p:txBody>
      </p:sp>
      <p:sp>
        <p:nvSpPr>
          <p:cNvPr id="12" name="11 Cheurón"/>
          <p:cNvSpPr/>
          <p:nvPr/>
        </p:nvSpPr>
        <p:spPr>
          <a:xfrm>
            <a:off x="4859383" y="5603966"/>
            <a:ext cx="574766" cy="1031965"/>
          </a:xfrm>
          <a:prstGeom prst="chevron">
            <a:avLst/>
          </a:prstGeom>
          <a:solidFill>
            <a:srgbClr val="C00000"/>
          </a:solidFill>
          <a:effectLst>
            <a:glow rad="228600">
              <a:schemeClr val="accent1">
                <a:satMod val="175000"/>
                <a:alpha val="40000"/>
              </a:schemeClr>
            </a:glo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GT">
              <a:solidFill>
                <a:schemeClr val="tx1"/>
              </a:solidFill>
            </a:endParaRPr>
          </a:p>
        </p:txBody>
      </p:sp>
    </p:spTree>
    <p:extLst>
      <p:ext uri="{BB962C8B-B14F-4D97-AF65-F5344CB8AC3E}">
        <p14:creationId xmlns:p14="http://schemas.microsoft.com/office/powerpoint/2010/main" xmlns="" val="352246187"/>
      </p:ext>
    </p:extLst>
  </p:cSld>
  <p:clrMapOvr>
    <a:masterClrMapping/>
  </p:clrMapOvr>
  <p:transition>
    <p:wedge/>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3"/>
          <p:cNvSpPr/>
          <p:nvPr/>
        </p:nvSpPr>
        <p:spPr>
          <a:xfrm>
            <a:off x="502558" y="534519"/>
            <a:ext cx="9720942" cy="646331"/>
          </a:xfrm>
          <a:prstGeom prst="rect">
            <a:avLst/>
          </a:prstGeom>
          <a:solidFill>
            <a:srgbClr val="002060"/>
          </a:solidFill>
        </p:spPr>
        <p:txBody>
          <a:bodyPr wrap="square">
            <a:spAutoFit/>
          </a:bodyPr>
          <a:lstStyle/>
          <a:p>
            <a:r>
              <a:rPr lang="es-ES" sz="3600" b="1" dirty="0" smtClean="0">
                <a:solidFill>
                  <a:srgbClr val="FFFF00"/>
                </a:solidFill>
                <a:effectLst>
                  <a:outerShdw blurRad="38100" dist="38100" dir="2700000" algn="tl">
                    <a:srgbClr val="000000">
                      <a:alpha val="43137"/>
                    </a:srgbClr>
                  </a:outerShdw>
                </a:effectLst>
                <a:cs typeface="Arial" panose="020B0604020202020204" pitchFamily="34" charset="0"/>
              </a:rPr>
              <a:t>11.INSTRUMENTOS FINANCIEROS BÁSICOS</a:t>
            </a:r>
            <a:endParaRPr lang="es-ES" sz="3600" b="1" dirty="0">
              <a:solidFill>
                <a:srgbClr val="FFFF00"/>
              </a:solidFill>
              <a:effectLst>
                <a:outerShdw blurRad="38100" dist="38100" dir="2700000" algn="tl">
                  <a:srgbClr val="000000">
                    <a:alpha val="43137"/>
                  </a:srgbClr>
                </a:outerShdw>
              </a:effectLst>
              <a:cs typeface="Arial" panose="020B0604020202020204" pitchFamily="34" charset="0"/>
            </a:endParaRPr>
          </a:p>
        </p:txBody>
      </p:sp>
      <p:sp>
        <p:nvSpPr>
          <p:cNvPr id="3" name="CuadroTexto 2"/>
          <p:cNvSpPr txBox="1"/>
          <p:nvPr/>
        </p:nvSpPr>
        <p:spPr>
          <a:xfrm>
            <a:off x="437243" y="2020169"/>
            <a:ext cx="11145157" cy="2862322"/>
          </a:xfrm>
          <a:prstGeom prst="rect">
            <a:avLst/>
          </a:prstGeom>
          <a:noFill/>
          <a:ln w="38100">
            <a:solidFill>
              <a:schemeClr val="bg2">
                <a:lumMod val="75000"/>
              </a:schemeClr>
            </a:solidFill>
          </a:ln>
        </p:spPr>
        <p:txBody>
          <a:bodyPr wrap="square" rtlCol="0">
            <a:spAutoFit/>
          </a:bodyPr>
          <a:lstStyle/>
          <a:p>
            <a:pPr algn="just"/>
            <a:r>
              <a:rPr lang="es-GT" sz="3600" b="1" dirty="0" smtClean="0">
                <a:effectLst>
                  <a:outerShdw blurRad="38100" dist="38100" dir="2700000" algn="tl">
                    <a:srgbClr val="000000">
                      <a:alpha val="43137"/>
                    </a:srgbClr>
                  </a:outerShdw>
                </a:effectLst>
              </a:rPr>
              <a:t>Se adiciona el párrafo 11.9A</a:t>
            </a:r>
          </a:p>
          <a:p>
            <a:pPr algn="just"/>
            <a:r>
              <a:rPr lang="es-GT" sz="3200" b="1" dirty="0" smtClean="0">
                <a:effectLst>
                  <a:outerShdw blurRad="38100" dist="38100" dir="2700000" algn="tl">
                    <a:srgbClr val="000000">
                      <a:alpha val="43137"/>
                    </a:srgbClr>
                  </a:outerShdw>
                </a:effectLst>
              </a:rPr>
              <a:t>Proporciona</a:t>
            </a:r>
            <a:r>
              <a:rPr lang="es-GT" sz="3600" b="1" dirty="0" smtClean="0">
                <a:effectLst>
                  <a:outerShdw blurRad="38100" dist="38100" dir="2700000" algn="tl">
                    <a:srgbClr val="000000">
                      <a:alpha val="43137"/>
                    </a:srgbClr>
                  </a:outerShdw>
                </a:effectLst>
              </a:rPr>
              <a:t> ejemplos de instrumentos de deuda que reúnen las condiciones establecidas en el párrafo 11.9 y por lo tanto deben de contabilizarse de acuerdo con esta </a:t>
            </a:r>
            <a:r>
              <a:rPr lang="es-GT" sz="3600" b="1" dirty="0" smtClean="0">
                <a:effectLst>
                  <a:outerShdw blurRad="38100" dist="38100" dir="2700000" algn="tl">
                    <a:srgbClr val="000000">
                      <a:alpha val="43137"/>
                    </a:srgbClr>
                  </a:outerShdw>
                </a:effectLst>
              </a:rPr>
              <a:t>sección.</a:t>
            </a:r>
            <a:endParaRPr lang="es-GT" sz="3600" b="1" dirty="0" smtClean="0">
              <a:effectLst>
                <a:outerShdw blurRad="38100" dist="38100" dir="2700000" algn="tl">
                  <a:srgbClr val="000000">
                    <a:alpha val="43137"/>
                  </a:srgbClr>
                </a:outerShdw>
              </a:effectLst>
            </a:endParaRPr>
          </a:p>
        </p:txBody>
      </p:sp>
      <p:sp>
        <p:nvSpPr>
          <p:cNvPr id="5" name="CuadroTexto 4"/>
          <p:cNvSpPr txBox="1"/>
          <p:nvPr/>
        </p:nvSpPr>
        <p:spPr>
          <a:xfrm>
            <a:off x="368300" y="1297716"/>
            <a:ext cx="3644899" cy="646331"/>
          </a:xfrm>
          <a:prstGeom prst="rect">
            <a:avLst/>
          </a:prstGeom>
          <a:solidFill>
            <a:schemeClr val="accent4"/>
          </a:solidFill>
          <a:scene3d>
            <a:camera prst="orthographicFront"/>
            <a:lightRig rig="threePt" dir="t"/>
          </a:scene3d>
          <a:sp3d>
            <a:bevelT/>
          </a:sp3d>
        </p:spPr>
        <p:txBody>
          <a:bodyPr wrap="square" rtlCol="0">
            <a:spAutoFit/>
          </a:bodyPr>
          <a:lstStyle/>
          <a:p>
            <a:r>
              <a:rPr lang="es-ES" sz="3600" b="1" dirty="0" smtClean="0">
                <a:effectLst>
                  <a:outerShdw blurRad="38100" dist="38100" dir="2700000" algn="tl">
                    <a:srgbClr val="000000">
                      <a:alpha val="43137"/>
                    </a:srgbClr>
                  </a:outerShdw>
                </a:effectLst>
              </a:rPr>
              <a:t>ACLARACIÓN:</a:t>
            </a:r>
            <a:endParaRPr lang="es-GT" sz="3600" b="1" dirty="0">
              <a:effectLst>
                <a:outerShdw blurRad="38100" dist="38100" dir="2700000" algn="tl">
                  <a:srgbClr val="000000">
                    <a:alpha val="43137"/>
                  </a:srgbClr>
                </a:outerShdw>
              </a:effectLst>
            </a:endParaRPr>
          </a:p>
        </p:txBody>
      </p:sp>
      <p:sp>
        <p:nvSpPr>
          <p:cNvPr id="6" name="5 Pentágono"/>
          <p:cNvSpPr/>
          <p:nvPr/>
        </p:nvSpPr>
        <p:spPr>
          <a:xfrm>
            <a:off x="1123406" y="5172892"/>
            <a:ext cx="7863840" cy="1436914"/>
          </a:xfrm>
          <a:prstGeom prst="homePlate">
            <a:avLst/>
          </a:prstGeom>
          <a:effectLst>
            <a:outerShdw blurRad="76200" dir="13500000" sy="23000" kx="1200000" algn="br" rotWithShape="0">
              <a:prstClr val="black">
                <a:alpha val="20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s-GT" sz="2400" b="1" dirty="0" smtClean="0">
                <a:effectLst>
                  <a:outerShdw blurRad="38100" dist="38100" dir="2700000" algn="tl">
                    <a:srgbClr val="000000">
                      <a:alpha val="43137"/>
                    </a:srgbClr>
                  </a:outerShdw>
                </a:effectLst>
              </a:rPr>
              <a:t>Ejemplo</a:t>
            </a:r>
            <a:r>
              <a:rPr lang="es-GT" sz="2400" b="1" dirty="0" smtClean="0">
                <a:effectLst>
                  <a:outerShdw blurRad="38100" dist="38100" dir="2700000" algn="tl">
                    <a:srgbClr val="000000">
                      <a:alpha val="43137"/>
                    </a:srgbClr>
                  </a:outerShdw>
                </a:effectLst>
              </a:rPr>
              <a:t>:</a:t>
            </a:r>
          </a:p>
          <a:p>
            <a:pPr algn="just"/>
            <a:r>
              <a:rPr lang="es-GT" sz="2400" b="1" dirty="0" smtClean="0">
                <a:effectLst>
                  <a:outerShdw blurRad="38100" dist="38100" dir="2700000" algn="tl">
                    <a:srgbClr val="000000">
                      <a:alpha val="43137"/>
                    </a:srgbClr>
                  </a:outerShdw>
                </a:effectLst>
              </a:rPr>
              <a:t>Un préstamo bancario con tasa fija para un período inicial y después cambia a </a:t>
            </a:r>
            <a:r>
              <a:rPr lang="es-GT" sz="2400" b="1" dirty="0" smtClean="0">
                <a:effectLst>
                  <a:outerShdw blurRad="38100" dist="38100" dir="2700000" algn="tl">
                    <a:srgbClr val="000000">
                      <a:alpha val="43137"/>
                    </a:srgbClr>
                  </a:outerShdw>
                </a:effectLst>
              </a:rPr>
              <a:t>una tasa </a:t>
            </a:r>
            <a:r>
              <a:rPr lang="es-GT" sz="2400" b="1" dirty="0" smtClean="0">
                <a:effectLst>
                  <a:outerShdw blurRad="38100" dist="38100" dir="2700000" algn="tl">
                    <a:srgbClr val="000000">
                      <a:alpha val="43137"/>
                    </a:srgbClr>
                  </a:outerShdw>
                </a:effectLst>
              </a:rPr>
              <a:t>variable cotizada con posteridad al período inicial.</a:t>
            </a:r>
          </a:p>
        </p:txBody>
      </p:sp>
    </p:spTree>
    <p:extLst>
      <p:ext uri="{BB962C8B-B14F-4D97-AF65-F5344CB8AC3E}">
        <p14:creationId xmlns:p14="http://schemas.microsoft.com/office/powerpoint/2010/main" xmlns="" val="2895625394"/>
      </p:ext>
    </p:extLst>
  </p:cSld>
  <p:clrMapOvr>
    <a:masterClrMapping/>
  </p:clrMapOvr>
  <p:transition>
    <p:wedge/>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Recortar y redondear rectángulo de esquina sencilla"/>
          <p:cNvSpPr/>
          <p:nvPr/>
        </p:nvSpPr>
        <p:spPr>
          <a:xfrm>
            <a:off x="4611188" y="2860766"/>
            <a:ext cx="5055325" cy="1071154"/>
          </a:xfrm>
          <a:prstGeom prst="snipRoundRect">
            <a:avLst/>
          </a:prstGeom>
          <a:effectLst>
            <a:outerShdw blurRad="76200" dir="13500000" sy="23000" kx="1200000" algn="br" rotWithShape="0">
              <a:prstClr val="black">
                <a:alpha val="20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just"/>
            <a:r>
              <a:rPr lang="es-GT" sz="2000" dirty="0" smtClean="0"/>
              <a:t>El valor razonable se determina en base a cotizaciones publicadas, puede que no este disponible</a:t>
            </a:r>
            <a:endParaRPr lang="es-GT" sz="2000" dirty="0"/>
          </a:p>
        </p:txBody>
      </p:sp>
      <p:sp>
        <p:nvSpPr>
          <p:cNvPr id="6" name="5 Terminador"/>
          <p:cNvSpPr/>
          <p:nvPr/>
        </p:nvSpPr>
        <p:spPr>
          <a:xfrm>
            <a:off x="6701245" y="3644537"/>
            <a:ext cx="3740332" cy="509452"/>
          </a:xfrm>
          <a:prstGeom prst="flowChartTerminator">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GT" b="1" dirty="0" smtClean="0"/>
              <a:t>Esfuerzo  desproporcionado!</a:t>
            </a:r>
            <a:endParaRPr lang="es-GT" b="1" dirty="0"/>
          </a:p>
        </p:txBody>
      </p:sp>
      <p:sp>
        <p:nvSpPr>
          <p:cNvPr id="4" name="Rectángulo 3"/>
          <p:cNvSpPr/>
          <p:nvPr/>
        </p:nvSpPr>
        <p:spPr>
          <a:xfrm>
            <a:off x="558800" y="609805"/>
            <a:ext cx="8215086" cy="646331"/>
          </a:xfrm>
          <a:prstGeom prst="rect">
            <a:avLst/>
          </a:prstGeom>
          <a:solidFill>
            <a:schemeClr val="accent6"/>
          </a:solidFill>
        </p:spPr>
        <p:txBody>
          <a:bodyPr wrap="square">
            <a:spAutoFit/>
          </a:bodyPr>
          <a:lstStyle/>
          <a:p>
            <a:r>
              <a:rPr lang="es-ES" sz="3600" b="1" dirty="0" smtClean="0">
                <a:solidFill>
                  <a:schemeClr val="bg1"/>
                </a:solidFill>
                <a:effectLst>
                  <a:outerShdw blurRad="38100" dist="38100" dir="2700000" algn="tl">
                    <a:srgbClr val="000000">
                      <a:alpha val="43137"/>
                    </a:srgbClr>
                  </a:outerShdw>
                </a:effectLst>
                <a:cs typeface="Arial" panose="020B0604020202020204" pitchFamily="34" charset="0"/>
              </a:rPr>
              <a:t>14.	INVERSIONES EN ASOCIADAS</a:t>
            </a:r>
            <a:endParaRPr lang="es-ES" sz="3600" b="1" dirty="0">
              <a:solidFill>
                <a:schemeClr val="bg1"/>
              </a:solidFill>
              <a:effectLst>
                <a:outerShdw blurRad="38100" dist="38100" dir="2700000" algn="tl">
                  <a:srgbClr val="000000">
                    <a:alpha val="43137"/>
                  </a:srgbClr>
                </a:outerShdw>
              </a:effectLst>
              <a:cs typeface="Arial" panose="020B0604020202020204" pitchFamily="34" charset="0"/>
            </a:endParaRPr>
          </a:p>
        </p:txBody>
      </p:sp>
      <p:sp>
        <p:nvSpPr>
          <p:cNvPr id="3" name="CuadroTexto 2"/>
          <p:cNvSpPr txBox="1"/>
          <p:nvPr/>
        </p:nvSpPr>
        <p:spPr>
          <a:xfrm>
            <a:off x="504369" y="1496786"/>
            <a:ext cx="10468431" cy="5016758"/>
          </a:xfrm>
          <a:prstGeom prst="rect">
            <a:avLst/>
          </a:prstGeom>
          <a:noFill/>
          <a:ln w="38100">
            <a:solidFill>
              <a:schemeClr val="bg2">
                <a:lumMod val="75000"/>
              </a:schemeClr>
            </a:solidFill>
          </a:ln>
        </p:spPr>
        <p:txBody>
          <a:bodyPr wrap="square" rtlCol="0">
            <a:spAutoFit/>
          </a:bodyPr>
          <a:lstStyle/>
          <a:p>
            <a:pPr algn="just"/>
            <a:r>
              <a:rPr lang="es-GT" sz="4000" b="1" dirty="0" smtClean="0"/>
              <a:t>14.15 Inversiones en asociadas contabilizadas por el modelo del valor razonable. </a:t>
            </a:r>
          </a:p>
          <a:p>
            <a:pPr algn="just"/>
            <a:endParaRPr lang="es-GT" sz="4000" b="1" dirty="0" smtClean="0"/>
          </a:p>
          <a:p>
            <a:endParaRPr lang="es-GT" sz="4000" b="1" dirty="0" smtClean="0"/>
          </a:p>
          <a:p>
            <a:r>
              <a:rPr lang="es-GT" sz="4000" b="1" dirty="0" smtClean="0"/>
              <a:t>Información a revelar: </a:t>
            </a:r>
          </a:p>
          <a:p>
            <a:pPr algn="just"/>
            <a:r>
              <a:rPr lang="es-GT" sz="4000" dirty="0" smtClean="0"/>
              <a:t>Si </a:t>
            </a:r>
            <a:r>
              <a:rPr lang="es-GT" sz="4000" dirty="0" smtClean="0"/>
              <a:t>se aplica la exención de “</a:t>
            </a:r>
            <a:r>
              <a:rPr lang="es-GT" sz="4000" u="sng" dirty="0"/>
              <a:t>e</a:t>
            </a:r>
            <a:r>
              <a:rPr lang="es-GT" sz="4000" u="sng" dirty="0" smtClean="0"/>
              <a:t>sfuerzo o costo desproporcionado” </a:t>
            </a:r>
            <a:r>
              <a:rPr lang="es-GT" sz="4000" dirty="0" smtClean="0"/>
              <a:t>se deberá revelar</a:t>
            </a:r>
            <a:endParaRPr lang="es-GT" sz="4000" dirty="0"/>
          </a:p>
        </p:txBody>
      </p:sp>
      <p:sp>
        <p:nvSpPr>
          <p:cNvPr id="7" name="6 Cheurón"/>
          <p:cNvSpPr/>
          <p:nvPr/>
        </p:nvSpPr>
        <p:spPr>
          <a:xfrm rot="10800000">
            <a:off x="6061165" y="4741817"/>
            <a:ext cx="365760" cy="470263"/>
          </a:xfrm>
          <a:prstGeom prst="chevron">
            <a:avLst/>
          </a:prstGeom>
          <a:effectLst>
            <a:glow rad="228600">
              <a:schemeClr val="accent1">
                <a:satMod val="175000"/>
                <a:alpha val="40000"/>
              </a:schemeClr>
            </a:glo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GT">
              <a:solidFill>
                <a:schemeClr val="tx1"/>
              </a:solidFill>
            </a:endParaRPr>
          </a:p>
        </p:txBody>
      </p:sp>
    </p:spTree>
    <p:extLst>
      <p:ext uri="{BB962C8B-B14F-4D97-AF65-F5344CB8AC3E}">
        <p14:creationId xmlns:p14="http://schemas.microsoft.com/office/powerpoint/2010/main" xmlns="" val="2494370523"/>
      </p:ext>
    </p:extLst>
  </p:cSld>
  <p:clrMapOvr>
    <a:masterClrMapping/>
  </p:clrMapOvr>
  <p:transition>
    <p:wedge/>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3"/>
          <p:cNvSpPr/>
          <p:nvPr/>
        </p:nvSpPr>
        <p:spPr>
          <a:xfrm>
            <a:off x="235856" y="641352"/>
            <a:ext cx="10317844" cy="646331"/>
          </a:xfrm>
          <a:prstGeom prst="rect">
            <a:avLst/>
          </a:prstGeom>
          <a:solidFill>
            <a:schemeClr val="accent6"/>
          </a:solidFill>
        </p:spPr>
        <p:txBody>
          <a:bodyPr wrap="square">
            <a:spAutoFit/>
          </a:bodyPr>
          <a:lstStyle/>
          <a:p>
            <a:r>
              <a:rPr lang="es-ES" sz="3600" b="1" dirty="0" smtClean="0">
                <a:solidFill>
                  <a:schemeClr val="bg1"/>
                </a:solidFill>
                <a:effectLst>
                  <a:outerShdw blurRad="38100" dist="38100" dir="2700000" algn="tl">
                    <a:srgbClr val="000000">
                      <a:alpha val="43137"/>
                    </a:srgbClr>
                  </a:outerShdw>
                </a:effectLst>
                <a:cs typeface="Arial" panose="020B0604020202020204" pitchFamily="34" charset="0"/>
              </a:rPr>
              <a:t>16. PROPIEDADES DE INVERSIÓN</a:t>
            </a:r>
            <a:endParaRPr lang="es-GT" sz="3600" b="1" dirty="0">
              <a:solidFill>
                <a:schemeClr val="bg1"/>
              </a:solidFill>
              <a:effectLst>
                <a:outerShdw blurRad="38100" dist="38100" dir="2700000" algn="tl">
                  <a:srgbClr val="000000">
                    <a:alpha val="43137"/>
                  </a:srgbClr>
                </a:outerShdw>
              </a:effectLst>
              <a:cs typeface="Arial" panose="020B0604020202020204" pitchFamily="34" charset="0"/>
            </a:endParaRPr>
          </a:p>
        </p:txBody>
      </p:sp>
      <p:sp>
        <p:nvSpPr>
          <p:cNvPr id="5" name="Rectángulo 4"/>
          <p:cNvSpPr/>
          <p:nvPr/>
        </p:nvSpPr>
        <p:spPr>
          <a:xfrm>
            <a:off x="465352" y="1729269"/>
            <a:ext cx="10636988" cy="4462760"/>
          </a:xfrm>
          <a:prstGeom prst="rect">
            <a:avLst/>
          </a:prstGeom>
          <a:ln w="38100">
            <a:solidFill>
              <a:srgbClr val="0070C0"/>
            </a:solidFill>
          </a:ln>
        </p:spPr>
        <p:txBody>
          <a:bodyPr wrap="square">
            <a:spAutoFit/>
          </a:bodyPr>
          <a:lstStyle/>
          <a:p>
            <a:pPr algn="just"/>
            <a:r>
              <a:rPr lang="es-GT" sz="3600" b="1" dirty="0" smtClean="0">
                <a:cs typeface="Arial" panose="020B0604020202020204" pitchFamily="34" charset="0"/>
              </a:rPr>
              <a:t>16.8 Cuando ya no esté disponible una medición fiable del valor razonable, </a:t>
            </a:r>
            <a:r>
              <a:rPr lang="es-GT" sz="3600" b="1" dirty="0" smtClean="0">
                <a:cs typeface="Arial" panose="020B0604020202020204" pitchFamily="34" charset="0"/>
              </a:rPr>
              <a:t>sin </a:t>
            </a:r>
            <a:r>
              <a:rPr lang="es-GT" sz="3600" b="1" dirty="0" smtClean="0">
                <a:cs typeface="Arial" panose="020B0604020202020204" pitchFamily="34" charset="0"/>
              </a:rPr>
              <a:t>costo o esfuerzo desproporcionado, a partir de esa fecha se convierte </a:t>
            </a:r>
            <a:r>
              <a:rPr lang="es-GT" sz="3600" b="1" dirty="0" smtClean="0">
                <a:cs typeface="Arial" panose="020B0604020202020204" pitchFamily="34" charset="0"/>
              </a:rPr>
              <a:t>el VR en </a:t>
            </a:r>
            <a:r>
              <a:rPr lang="es-GT" sz="3600" b="1" dirty="0" smtClean="0">
                <a:cs typeface="Arial" panose="020B0604020202020204" pitchFamily="34" charset="0"/>
              </a:rPr>
              <a:t>su costo y se </a:t>
            </a:r>
            <a:r>
              <a:rPr lang="es-GT" sz="3200" b="1" dirty="0" smtClean="0">
                <a:cs typeface="Arial" panose="020B0604020202020204" pitchFamily="34" charset="0"/>
              </a:rPr>
              <a:t>contabilizara así hasta que pueda medirse de nuevo al valor razonable.</a:t>
            </a:r>
            <a:endParaRPr lang="es-GT" sz="3600" b="1" dirty="0" smtClean="0">
              <a:cs typeface="Arial" panose="020B0604020202020204" pitchFamily="34" charset="0"/>
            </a:endParaRPr>
          </a:p>
          <a:p>
            <a:pPr algn="just"/>
            <a:r>
              <a:rPr lang="es-GT" sz="3600" b="1" dirty="0" smtClean="0">
                <a:cs typeface="Arial" panose="020B0604020202020204" pitchFamily="34" charset="0"/>
              </a:rPr>
              <a:t>Información a Revelar:</a:t>
            </a:r>
          </a:p>
          <a:p>
            <a:pPr algn="just"/>
            <a:r>
              <a:rPr lang="es-GT" sz="3600" dirty="0" smtClean="0">
                <a:cs typeface="Arial" panose="020B0604020202020204" pitchFamily="34" charset="0"/>
              </a:rPr>
              <a:t>Si </a:t>
            </a:r>
            <a:r>
              <a:rPr lang="es-GT" sz="3600" dirty="0" smtClean="0">
                <a:cs typeface="Arial" panose="020B0604020202020204" pitchFamily="34" charset="0"/>
              </a:rPr>
              <a:t>se aplica </a:t>
            </a:r>
            <a:r>
              <a:rPr lang="es-GT" sz="3600" dirty="0">
                <a:cs typeface="Arial" panose="020B0604020202020204" pitchFamily="34" charset="0"/>
              </a:rPr>
              <a:t>la exención de “esfuerzo o costo desproporcionado” </a:t>
            </a:r>
            <a:r>
              <a:rPr lang="es-GT" sz="3600" dirty="0" smtClean="0">
                <a:cs typeface="Arial" panose="020B0604020202020204" pitchFamily="34" charset="0"/>
              </a:rPr>
              <a:t>deberá </a:t>
            </a:r>
            <a:r>
              <a:rPr lang="es-GT" sz="3600" dirty="0">
                <a:cs typeface="Arial" panose="020B0604020202020204" pitchFamily="34" charset="0"/>
              </a:rPr>
              <a:t>hacer la revelación</a:t>
            </a:r>
          </a:p>
        </p:txBody>
      </p:sp>
      <p:sp>
        <p:nvSpPr>
          <p:cNvPr id="6" name="5 Cheurón"/>
          <p:cNvSpPr/>
          <p:nvPr/>
        </p:nvSpPr>
        <p:spPr>
          <a:xfrm rot="10800000">
            <a:off x="5577840" y="4558937"/>
            <a:ext cx="365760" cy="470263"/>
          </a:xfrm>
          <a:prstGeom prst="chevron">
            <a:avLst/>
          </a:prstGeom>
          <a:effectLst>
            <a:glow rad="228600">
              <a:schemeClr val="accent1">
                <a:satMod val="175000"/>
                <a:alpha val="40000"/>
              </a:schemeClr>
            </a:glo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GT">
              <a:solidFill>
                <a:schemeClr val="tx1"/>
              </a:solidFill>
            </a:endParaRPr>
          </a:p>
        </p:txBody>
      </p:sp>
    </p:spTree>
    <p:extLst>
      <p:ext uri="{BB962C8B-B14F-4D97-AF65-F5344CB8AC3E}">
        <p14:creationId xmlns:p14="http://schemas.microsoft.com/office/powerpoint/2010/main" xmlns="" val="1339087073"/>
      </p:ext>
    </p:extLst>
  </p:cSld>
  <p:clrMapOvr>
    <a:masterClrMapping/>
  </p:clrMapOvr>
  <p:transition>
    <p:wedg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406038" y="723175"/>
            <a:ext cx="4267199" cy="461665"/>
          </a:xfrm>
          <a:prstGeom prst="rect">
            <a:avLst/>
          </a:prstGeom>
          <a:solidFill>
            <a:srgbClr val="0070C0"/>
          </a:solidFill>
          <a:effectLst>
            <a:innerShdw blurRad="63500" dist="50800" dir="18900000">
              <a:prstClr val="black">
                <a:alpha val="50000"/>
              </a:prstClr>
            </a:innerShdw>
          </a:effectLst>
        </p:spPr>
        <p:txBody>
          <a:bodyPr wrap="square" rtlCol="0">
            <a:spAutoFit/>
          </a:bodyPr>
          <a:lstStyle/>
          <a:p>
            <a:pPr algn="ctr"/>
            <a:r>
              <a:rPr lang="es-GT" sz="2400" b="1" dirty="0" smtClean="0">
                <a:solidFill>
                  <a:schemeClr val="bg1"/>
                </a:solidFill>
              </a:rPr>
              <a:t>ESTADOS FINANCIEROS</a:t>
            </a:r>
            <a:endParaRPr lang="es-GT" sz="2400" b="1" dirty="0">
              <a:solidFill>
                <a:schemeClr val="bg1"/>
              </a:solidFill>
            </a:endParaRPr>
          </a:p>
        </p:txBody>
      </p:sp>
      <p:sp>
        <p:nvSpPr>
          <p:cNvPr id="5" name="4 Documento"/>
          <p:cNvSpPr/>
          <p:nvPr/>
        </p:nvSpPr>
        <p:spPr>
          <a:xfrm>
            <a:off x="1071153" y="1841863"/>
            <a:ext cx="3448594" cy="1867989"/>
          </a:xfrm>
          <a:prstGeom prst="flowChartDocument">
            <a:avLst/>
          </a:prstGeom>
          <a:ln w="38100">
            <a:solidFill>
              <a:srgbClr val="FFC000"/>
            </a:solid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GT" sz="2000" dirty="0" smtClean="0">
                <a:solidFill>
                  <a:srgbClr val="FFFF00"/>
                </a:solidFill>
                <a:latin typeface="Eras Bold ITC" pitchFamily="34" charset="0"/>
              </a:rPr>
              <a:t>ESTADOS FINANCIEROS DE PROPOSITO  GENERAL</a:t>
            </a:r>
          </a:p>
          <a:p>
            <a:pPr algn="ctr"/>
            <a:r>
              <a:rPr lang="es-GT" sz="2000" dirty="0" smtClean="0">
                <a:solidFill>
                  <a:srgbClr val="FFFF00"/>
                </a:solidFill>
                <a:latin typeface="Eras Bold ITC" pitchFamily="34" charset="0"/>
              </a:rPr>
              <a:t>-EFPG-</a:t>
            </a:r>
            <a:endParaRPr lang="es-GT" sz="2000" dirty="0">
              <a:solidFill>
                <a:srgbClr val="FFFF00"/>
              </a:solidFill>
              <a:latin typeface="Eras Bold ITC" pitchFamily="34" charset="0"/>
            </a:endParaRPr>
          </a:p>
        </p:txBody>
      </p:sp>
      <p:sp>
        <p:nvSpPr>
          <p:cNvPr id="6" name="5 CuadroTexto"/>
          <p:cNvSpPr txBox="1"/>
          <p:nvPr/>
        </p:nvSpPr>
        <p:spPr>
          <a:xfrm>
            <a:off x="4826000" y="856357"/>
            <a:ext cx="6956697" cy="5262979"/>
          </a:xfrm>
          <a:prstGeom prst="rect">
            <a:avLst/>
          </a:prstGeom>
          <a:solidFill>
            <a:schemeClr val="accent4">
              <a:lumMod val="20000"/>
              <a:lumOff val="80000"/>
            </a:schemeClr>
          </a:solidFill>
          <a:ln w="38100">
            <a:solidFill>
              <a:schemeClr val="accent1">
                <a:lumMod val="75000"/>
              </a:schemeClr>
            </a:solidFill>
          </a:ln>
          <a:scene3d>
            <a:camera prst="orthographicFront"/>
            <a:lightRig rig="threePt" dir="t"/>
          </a:scene3d>
          <a:sp3d>
            <a:bevelT/>
          </a:sp3d>
        </p:spPr>
        <p:txBody>
          <a:bodyPr wrap="square" rtlCol="0">
            <a:spAutoFit/>
          </a:bodyPr>
          <a:lstStyle/>
          <a:p>
            <a:pPr algn="just"/>
            <a:r>
              <a:rPr lang="es-GT" sz="2400" b="1" dirty="0" smtClean="0">
                <a:effectLst>
                  <a:outerShdw blurRad="38100" dist="38100" dir="2700000" algn="tl">
                    <a:srgbClr val="000000">
                      <a:alpha val="43137"/>
                    </a:srgbClr>
                  </a:outerShdw>
                </a:effectLst>
              </a:rPr>
              <a:t>Los Estados Financieros de Propósito General-EFPG- son aquellos que se preparan para </a:t>
            </a:r>
            <a:r>
              <a:rPr lang="es-GT" sz="2400" b="1" u="sng" dirty="0" smtClean="0">
                <a:effectLst>
                  <a:outerShdw blurRad="38100" dist="38100" dir="2700000" algn="tl">
                    <a:srgbClr val="000000">
                      <a:alpha val="43137"/>
                    </a:srgbClr>
                  </a:outerShdw>
                </a:effectLst>
              </a:rPr>
              <a:t>usuarios indeterminados</a:t>
            </a:r>
            <a:r>
              <a:rPr lang="es-GT" sz="2400" b="1" dirty="0" smtClean="0">
                <a:effectLst>
                  <a:outerShdw blurRad="38100" dist="38100" dir="2700000" algn="tl">
                    <a:srgbClr val="000000">
                      <a:alpha val="43137"/>
                    </a:srgbClr>
                  </a:outerShdw>
                </a:effectLst>
              </a:rPr>
              <a:t>, con el ánimo principal de satisfacer el interés común para </a:t>
            </a:r>
            <a:r>
              <a:rPr lang="es-GT" sz="2400" b="1" u="sng" dirty="0" smtClean="0">
                <a:effectLst>
                  <a:outerShdw blurRad="38100" dist="38100" dir="2700000" algn="tl">
                    <a:srgbClr val="000000">
                      <a:alpha val="43137"/>
                    </a:srgbClr>
                  </a:outerShdw>
                </a:effectLst>
              </a:rPr>
              <a:t>evaluar la capacidad de generar flujos favorables de fondos de un Ente económico .</a:t>
            </a:r>
          </a:p>
          <a:p>
            <a:pPr algn="just"/>
            <a:endParaRPr lang="es-GT" sz="2400" b="1" u="sng" dirty="0" smtClean="0">
              <a:effectLst>
                <a:outerShdw blurRad="38100" dist="38100" dir="2700000" algn="tl">
                  <a:srgbClr val="000000">
                    <a:alpha val="43137"/>
                  </a:srgbClr>
                </a:outerShdw>
              </a:effectLst>
            </a:endParaRPr>
          </a:p>
          <a:p>
            <a:pPr algn="just"/>
            <a:r>
              <a:rPr lang="es-GT" sz="2400" b="1" dirty="0" smtClean="0">
                <a:effectLst>
                  <a:outerShdw blurRad="38100" dist="38100" dir="2700000" algn="tl">
                    <a:srgbClr val="000000">
                      <a:alpha val="43137"/>
                    </a:srgbClr>
                  </a:outerShdw>
                </a:effectLst>
              </a:rPr>
              <a:t>Los EF básicos están compuestos por:</a:t>
            </a:r>
          </a:p>
          <a:p>
            <a:r>
              <a:rPr lang="es-GT" sz="2400" b="1" dirty="0" smtClean="0">
                <a:effectLst>
                  <a:outerShdw blurRad="38100" dist="38100" dir="2700000" algn="tl">
                    <a:srgbClr val="000000">
                      <a:alpha val="43137"/>
                    </a:srgbClr>
                  </a:outerShdw>
                </a:effectLst>
              </a:rPr>
              <a:t>-Balance general.</a:t>
            </a:r>
            <a:br>
              <a:rPr lang="es-GT" sz="2400" b="1" dirty="0" smtClean="0">
                <a:effectLst>
                  <a:outerShdw blurRad="38100" dist="38100" dir="2700000" algn="tl">
                    <a:srgbClr val="000000">
                      <a:alpha val="43137"/>
                    </a:srgbClr>
                  </a:outerShdw>
                </a:effectLst>
              </a:rPr>
            </a:br>
            <a:r>
              <a:rPr lang="es-GT" sz="2400" b="1" dirty="0" smtClean="0">
                <a:effectLst>
                  <a:outerShdw blurRad="38100" dist="38100" dir="2700000" algn="tl">
                    <a:srgbClr val="000000">
                      <a:alpha val="43137"/>
                    </a:srgbClr>
                  </a:outerShdw>
                </a:effectLst>
              </a:rPr>
              <a:t>-Estado de resultados.</a:t>
            </a:r>
            <a:br>
              <a:rPr lang="es-GT" sz="2400" b="1" dirty="0" smtClean="0">
                <a:effectLst>
                  <a:outerShdw blurRad="38100" dist="38100" dir="2700000" algn="tl">
                    <a:srgbClr val="000000">
                      <a:alpha val="43137"/>
                    </a:srgbClr>
                  </a:outerShdw>
                </a:effectLst>
              </a:rPr>
            </a:br>
            <a:r>
              <a:rPr lang="es-GT" sz="2400" b="1" dirty="0" smtClean="0">
                <a:effectLst>
                  <a:outerShdw blurRad="38100" dist="38100" dir="2700000" algn="tl">
                    <a:srgbClr val="000000">
                      <a:alpha val="43137"/>
                    </a:srgbClr>
                  </a:outerShdw>
                </a:effectLst>
              </a:rPr>
              <a:t>-Estado de cambios en el patrimonio.</a:t>
            </a:r>
            <a:br>
              <a:rPr lang="es-GT" sz="2400" b="1" dirty="0" smtClean="0">
                <a:effectLst>
                  <a:outerShdw blurRad="38100" dist="38100" dir="2700000" algn="tl">
                    <a:srgbClr val="000000">
                      <a:alpha val="43137"/>
                    </a:srgbClr>
                  </a:outerShdw>
                </a:effectLst>
              </a:rPr>
            </a:br>
            <a:r>
              <a:rPr lang="es-GT" sz="2400" b="1" dirty="0" smtClean="0">
                <a:effectLst>
                  <a:outerShdw blurRad="38100" dist="38100" dir="2700000" algn="tl">
                    <a:srgbClr val="000000">
                      <a:alpha val="43137"/>
                    </a:srgbClr>
                  </a:outerShdw>
                </a:effectLst>
              </a:rPr>
              <a:t>-Estado de cambios en la situación financiera.</a:t>
            </a:r>
            <a:br>
              <a:rPr lang="es-GT" sz="2400" b="1" dirty="0" smtClean="0">
                <a:effectLst>
                  <a:outerShdw blurRad="38100" dist="38100" dir="2700000" algn="tl">
                    <a:srgbClr val="000000">
                      <a:alpha val="43137"/>
                    </a:srgbClr>
                  </a:outerShdw>
                </a:effectLst>
              </a:rPr>
            </a:br>
            <a:r>
              <a:rPr lang="es-GT" sz="2400" b="1" dirty="0" smtClean="0">
                <a:effectLst>
                  <a:outerShdw blurRad="38100" dist="38100" dir="2700000" algn="tl">
                    <a:srgbClr val="000000">
                      <a:alpha val="43137"/>
                    </a:srgbClr>
                  </a:outerShdw>
                </a:effectLst>
              </a:rPr>
              <a:t>-Estado de flujos de efectivo.</a:t>
            </a:r>
          </a:p>
          <a:p>
            <a:r>
              <a:rPr lang="es-GT" sz="2400" b="1" dirty="0" smtClean="0">
                <a:effectLst>
                  <a:outerShdw blurRad="38100" dist="38100" dir="2700000" algn="tl">
                    <a:srgbClr val="000000">
                      <a:alpha val="43137"/>
                    </a:srgbClr>
                  </a:outerShdw>
                </a:effectLst>
              </a:rPr>
              <a:t>-Notas a los estados financieros.</a:t>
            </a:r>
            <a:endParaRPr lang="es-GT" sz="2400" b="1" dirty="0">
              <a:effectLst>
                <a:outerShdw blurRad="38100" dist="38100" dir="2700000" algn="tl">
                  <a:srgbClr val="000000">
                    <a:alpha val="43137"/>
                  </a:srgbClr>
                </a:outerShdw>
              </a:effectLst>
            </a:endParaRPr>
          </a:p>
        </p:txBody>
      </p:sp>
      <p:sp>
        <p:nvSpPr>
          <p:cNvPr id="8" name="7 Flecha curvada hacia la derecha"/>
          <p:cNvSpPr/>
          <p:nvPr/>
        </p:nvSpPr>
        <p:spPr>
          <a:xfrm rot="19303818">
            <a:off x="2430912" y="3864215"/>
            <a:ext cx="1704160" cy="2913765"/>
          </a:xfrm>
          <a:prstGeom prst="curvedRightArrow">
            <a:avLst>
              <a:gd name="adj1" fmla="val 25493"/>
              <a:gd name="adj2" fmla="val 47861"/>
              <a:gd name="adj3" fmla="val 25000"/>
            </a:avLst>
          </a:prstGeom>
          <a:solidFill>
            <a:srgbClr val="0070C0"/>
          </a:solidFill>
          <a:ln w="28575">
            <a:solidFill>
              <a:srgbClr val="FFFF00"/>
            </a:solidFill>
          </a:ln>
          <a:scene3d>
            <a:camera prst="isometricOffAxis1Right"/>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GT">
              <a:ln>
                <a:solidFill>
                  <a:srgbClr val="FFFF00"/>
                </a:solidFill>
              </a:ln>
              <a:solidFill>
                <a:schemeClr val="tx1"/>
              </a:solidFill>
            </a:endParaRPr>
          </a:p>
        </p:txBody>
      </p:sp>
    </p:spTree>
  </p:cSld>
  <p:clrMapOvr>
    <a:masterClrMapping/>
  </p:clrMapOvr>
  <p:transition>
    <p:wedge/>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3"/>
          <p:cNvSpPr/>
          <p:nvPr/>
        </p:nvSpPr>
        <p:spPr>
          <a:xfrm>
            <a:off x="215900" y="350811"/>
            <a:ext cx="9601200" cy="646331"/>
          </a:xfrm>
          <a:prstGeom prst="rect">
            <a:avLst/>
          </a:prstGeom>
        </p:spPr>
        <p:txBody>
          <a:bodyPr wrap="square">
            <a:spAutoFit/>
          </a:bodyPr>
          <a:lstStyle/>
          <a:p>
            <a:r>
              <a:rPr lang="es-ES" sz="3600" b="1" dirty="0" smtClean="0">
                <a:effectLst>
                  <a:outerShdw blurRad="38100" dist="38100" dir="2700000" algn="tl">
                    <a:srgbClr val="000000">
                      <a:alpha val="43137"/>
                    </a:srgbClr>
                  </a:outerShdw>
                </a:effectLst>
                <a:cs typeface="Arial" panose="020B0604020202020204" pitchFamily="34" charset="0"/>
              </a:rPr>
              <a:t>17.	PROPIEDAD, PLANTA Y EQUIPO</a:t>
            </a:r>
            <a:endParaRPr lang="es-ES" sz="3600" b="1" dirty="0">
              <a:effectLst>
                <a:outerShdw blurRad="38100" dist="38100" dir="2700000" algn="tl">
                  <a:srgbClr val="000000">
                    <a:alpha val="43137"/>
                  </a:srgbClr>
                </a:outerShdw>
              </a:effectLst>
              <a:cs typeface="Arial" panose="020B0604020202020204" pitchFamily="34" charset="0"/>
            </a:endParaRPr>
          </a:p>
        </p:txBody>
      </p:sp>
      <p:sp>
        <p:nvSpPr>
          <p:cNvPr id="3" name="CuadroTexto 2"/>
          <p:cNvSpPr txBox="1"/>
          <p:nvPr/>
        </p:nvSpPr>
        <p:spPr>
          <a:xfrm>
            <a:off x="925347" y="1036471"/>
            <a:ext cx="4662653" cy="646331"/>
          </a:xfrm>
          <a:prstGeom prst="rect">
            <a:avLst/>
          </a:prstGeom>
          <a:solidFill>
            <a:srgbClr val="7030A0"/>
          </a:solidFill>
          <a:scene3d>
            <a:camera prst="orthographicFront"/>
            <a:lightRig rig="threePt" dir="t"/>
          </a:scene3d>
          <a:sp3d>
            <a:bevelT/>
          </a:sp3d>
        </p:spPr>
        <p:txBody>
          <a:bodyPr wrap="square" rtlCol="0">
            <a:spAutoFit/>
          </a:bodyPr>
          <a:lstStyle/>
          <a:p>
            <a:pPr algn="ctr"/>
            <a:r>
              <a:rPr lang="es-ES" sz="3600" b="1" dirty="0" smtClean="0">
                <a:solidFill>
                  <a:schemeClr val="bg1"/>
                </a:solidFill>
                <a:effectLst>
                  <a:outerShdw blurRad="38100" dist="38100" dir="2700000" algn="tl">
                    <a:srgbClr val="000000">
                      <a:alpha val="43137"/>
                    </a:srgbClr>
                  </a:outerShdw>
                </a:effectLst>
                <a:cs typeface="Arial" panose="020B0604020202020204" pitchFamily="34" charset="0"/>
              </a:rPr>
              <a:t>RECONOCIMIENTO</a:t>
            </a:r>
            <a:endParaRPr lang="es-GT" sz="4000" b="1" dirty="0">
              <a:solidFill>
                <a:schemeClr val="bg1"/>
              </a:solidFill>
              <a:effectLst>
                <a:outerShdw blurRad="38100" dist="38100" dir="2700000" algn="tl">
                  <a:srgbClr val="000000">
                    <a:alpha val="43137"/>
                  </a:srgbClr>
                </a:outerShdw>
              </a:effectLst>
              <a:cs typeface="Arial" panose="020B0604020202020204" pitchFamily="34" charset="0"/>
            </a:endParaRPr>
          </a:p>
        </p:txBody>
      </p:sp>
      <p:sp>
        <p:nvSpPr>
          <p:cNvPr id="5" name="CuadroTexto 4"/>
          <p:cNvSpPr txBox="1"/>
          <p:nvPr/>
        </p:nvSpPr>
        <p:spPr>
          <a:xfrm>
            <a:off x="595482" y="1807737"/>
            <a:ext cx="10496698" cy="3508653"/>
          </a:xfrm>
          <a:prstGeom prst="rect">
            <a:avLst/>
          </a:prstGeom>
          <a:noFill/>
          <a:ln w="28575">
            <a:solidFill>
              <a:srgbClr val="0070C0"/>
            </a:solidFill>
          </a:ln>
        </p:spPr>
        <p:txBody>
          <a:bodyPr wrap="square" rtlCol="0">
            <a:spAutoFit/>
          </a:bodyPr>
          <a:lstStyle/>
          <a:p>
            <a:pPr algn="just"/>
            <a:r>
              <a:rPr lang="es-ES" sz="2400" b="1" dirty="0" smtClean="0"/>
              <a:t>17.5 Partidas tales como las piezas de repuesto, equipo de reserva y el equipo auxiliar se reconocerán de acuerdo con esta sección cuando cumplan con la definición de propiedades, planta y equipo. En otro caso, estos elementos se clasificarán como inventarios. </a:t>
            </a:r>
            <a:r>
              <a:rPr lang="es-ES" b="1" strike="sngStrike" dirty="0" smtClean="0"/>
              <a:t>Las piezas de repuesto y el equipo auxiliar habitualmente se registran como inventarios y se reconocen en el resultado del periodo cuando se consumen. Sin embargo, las piezas de repuesto importantes y el equipo de mantenimiento permanente, que la entidad espera utilizar durante más de un ejercicio, cumplen las condiciones para ser considerados elementos de propiedades, planta y equipo. De forma similar, si las piezas de repuesto y el equipo auxiliar solo pueden ser utilizados con relación a un elemento de propiedades, planta y equipo, se considerarán como propiedades, planta y </a:t>
            </a:r>
            <a:r>
              <a:rPr lang="es-GT" b="1" strike="sngStrike" dirty="0" smtClean="0"/>
              <a:t>equipo.</a:t>
            </a:r>
            <a:endParaRPr lang="es-GT" b="1" strike="sngStrike" dirty="0">
              <a:cs typeface="Arial" panose="020B0604020202020204" pitchFamily="34" charset="0"/>
            </a:endParaRPr>
          </a:p>
        </p:txBody>
      </p:sp>
      <p:sp>
        <p:nvSpPr>
          <p:cNvPr id="6" name="5 CuadroTexto"/>
          <p:cNvSpPr txBox="1"/>
          <p:nvPr/>
        </p:nvSpPr>
        <p:spPr>
          <a:xfrm>
            <a:off x="3263900" y="5377807"/>
            <a:ext cx="8928100" cy="1323439"/>
          </a:xfrm>
          <a:prstGeom prst="rect">
            <a:avLst/>
          </a:prstGeom>
          <a:solidFill>
            <a:srgbClr val="002060"/>
          </a:solidFill>
          <a:effectLst>
            <a:glow rad="101600">
              <a:schemeClr val="accent6">
                <a:satMod val="175000"/>
                <a:alpha val="40000"/>
              </a:schemeClr>
            </a:glow>
          </a:effectLst>
          <a:scene3d>
            <a:camera prst="orthographicFront"/>
            <a:lightRig rig="threePt" dir="t"/>
          </a:scene3d>
          <a:sp3d>
            <a:bevelT/>
          </a:sp3d>
        </p:spPr>
        <p:txBody>
          <a:bodyPr wrap="square" rtlCol="0">
            <a:spAutoFit/>
          </a:bodyPr>
          <a:lstStyle/>
          <a:p>
            <a:pPr algn="just"/>
            <a:r>
              <a:rPr lang="es-GT" sz="2000" b="1" dirty="0" smtClean="0">
                <a:solidFill>
                  <a:srgbClr val="FFFF00"/>
                </a:solidFill>
              </a:rPr>
              <a:t>P P&amp;E son activos tangibles que: </a:t>
            </a:r>
          </a:p>
          <a:p>
            <a:pPr algn="just"/>
            <a:r>
              <a:rPr lang="es-GT" sz="2000" b="1" dirty="0" smtClean="0">
                <a:solidFill>
                  <a:srgbClr val="FFFF00"/>
                </a:solidFill>
              </a:rPr>
              <a:t>Se mantienen para uso en la producción de bienes  o suministro de bienes y servicios, para arrendarlos a terceros o con propósitos administrativos.</a:t>
            </a:r>
          </a:p>
          <a:p>
            <a:pPr algn="just"/>
            <a:r>
              <a:rPr lang="es-GT" sz="2000" b="1" dirty="0" smtClean="0">
                <a:solidFill>
                  <a:srgbClr val="FFFF00"/>
                </a:solidFill>
              </a:rPr>
              <a:t>Esperar usar durante más de un período.</a:t>
            </a:r>
            <a:endParaRPr lang="es-GT" sz="2000" b="1" dirty="0">
              <a:solidFill>
                <a:srgbClr val="FFFF00"/>
              </a:solidFill>
            </a:endParaRPr>
          </a:p>
        </p:txBody>
      </p:sp>
      <p:sp>
        <p:nvSpPr>
          <p:cNvPr id="7" name="6 Elipse"/>
          <p:cNvSpPr/>
          <p:nvPr/>
        </p:nvSpPr>
        <p:spPr>
          <a:xfrm>
            <a:off x="8908869" y="836022"/>
            <a:ext cx="2638697" cy="692332"/>
          </a:xfrm>
          <a:prstGeom prst="ellipse">
            <a:avLst/>
          </a:prstGeom>
          <a:effectLst>
            <a:outerShdw blurRad="76200" dir="13500000" sy="23000" kx="1200000" algn="br" rotWithShape="0">
              <a:prstClr val="black">
                <a:alpha val="20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GT" sz="1600" b="1" dirty="0" smtClean="0">
                <a:effectLst>
                  <a:outerShdw blurRad="38100" dist="38100" dir="2700000" algn="tl">
                    <a:srgbClr val="000000">
                      <a:alpha val="43137"/>
                    </a:srgbClr>
                  </a:outerShdw>
                </a:effectLst>
              </a:rPr>
              <a:t>MODIFICACIÓN</a:t>
            </a:r>
            <a:endParaRPr lang="es-GT" sz="16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xmlns="" val="206057121"/>
      </p:ext>
    </p:extLst>
  </p:cSld>
  <p:clrMapOvr>
    <a:masterClrMapping/>
  </p:clrMapOvr>
  <p:transition>
    <p:wedge/>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3"/>
          <p:cNvSpPr/>
          <p:nvPr/>
        </p:nvSpPr>
        <p:spPr>
          <a:xfrm>
            <a:off x="165100" y="566711"/>
            <a:ext cx="9601200" cy="646331"/>
          </a:xfrm>
          <a:prstGeom prst="rect">
            <a:avLst/>
          </a:prstGeom>
        </p:spPr>
        <p:txBody>
          <a:bodyPr wrap="square">
            <a:spAutoFit/>
          </a:bodyPr>
          <a:lstStyle/>
          <a:p>
            <a:r>
              <a:rPr lang="es-ES" sz="3600" b="1" dirty="0" smtClean="0">
                <a:effectLst>
                  <a:outerShdw blurRad="38100" dist="38100" dir="2700000" algn="tl">
                    <a:srgbClr val="000000">
                      <a:alpha val="43137"/>
                    </a:srgbClr>
                  </a:outerShdw>
                </a:effectLst>
                <a:cs typeface="Arial" panose="020B0604020202020204" pitchFamily="34" charset="0"/>
              </a:rPr>
              <a:t>17.	PROPIEDADES, PLANTA Y EQUIPO</a:t>
            </a:r>
            <a:endParaRPr lang="es-ES" sz="3600" b="1" dirty="0">
              <a:effectLst>
                <a:outerShdw blurRad="38100" dist="38100" dir="2700000" algn="tl">
                  <a:srgbClr val="000000">
                    <a:alpha val="43137"/>
                  </a:srgbClr>
                </a:outerShdw>
              </a:effectLst>
              <a:cs typeface="Arial" panose="020B0604020202020204" pitchFamily="34" charset="0"/>
            </a:endParaRPr>
          </a:p>
        </p:txBody>
      </p:sp>
      <p:sp>
        <p:nvSpPr>
          <p:cNvPr id="3" name="CuadroTexto 2"/>
          <p:cNvSpPr txBox="1"/>
          <p:nvPr/>
        </p:nvSpPr>
        <p:spPr>
          <a:xfrm>
            <a:off x="925347" y="1342963"/>
            <a:ext cx="4307053" cy="584775"/>
          </a:xfrm>
          <a:prstGeom prst="rect">
            <a:avLst/>
          </a:prstGeom>
          <a:solidFill>
            <a:srgbClr val="7030A0"/>
          </a:solidFill>
          <a:scene3d>
            <a:camera prst="orthographicFront"/>
            <a:lightRig rig="threePt" dir="t"/>
          </a:scene3d>
          <a:sp3d>
            <a:bevelT/>
          </a:sp3d>
        </p:spPr>
        <p:txBody>
          <a:bodyPr wrap="square" rtlCol="0">
            <a:spAutoFit/>
          </a:bodyPr>
          <a:lstStyle/>
          <a:p>
            <a:pPr algn="ctr"/>
            <a:r>
              <a:rPr lang="es-ES" sz="3200" b="1" dirty="0" smtClean="0">
                <a:solidFill>
                  <a:schemeClr val="bg1"/>
                </a:solidFill>
                <a:effectLst>
                  <a:outerShdw blurRad="38100" dist="38100" dir="2700000" algn="tl">
                    <a:srgbClr val="000000">
                      <a:alpha val="43137"/>
                    </a:srgbClr>
                  </a:outerShdw>
                </a:effectLst>
                <a:cs typeface="Arial" panose="020B0604020202020204" pitchFamily="34" charset="0"/>
              </a:rPr>
              <a:t>RECONOCIMIENTO</a:t>
            </a:r>
            <a:endParaRPr lang="es-GT" sz="3200" b="1" dirty="0">
              <a:solidFill>
                <a:schemeClr val="bg1"/>
              </a:solidFill>
              <a:effectLst>
                <a:outerShdw blurRad="38100" dist="38100" dir="2700000" algn="tl">
                  <a:srgbClr val="000000">
                    <a:alpha val="43137"/>
                  </a:srgbClr>
                </a:outerShdw>
              </a:effectLst>
              <a:cs typeface="Arial" panose="020B0604020202020204" pitchFamily="34" charset="0"/>
            </a:endParaRPr>
          </a:p>
        </p:txBody>
      </p:sp>
      <p:sp>
        <p:nvSpPr>
          <p:cNvPr id="5" name="CuadroTexto 4"/>
          <p:cNvSpPr txBox="1"/>
          <p:nvPr/>
        </p:nvSpPr>
        <p:spPr>
          <a:xfrm>
            <a:off x="1618859" y="2016090"/>
            <a:ext cx="8843907" cy="3785652"/>
          </a:xfrm>
          <a:prstGeom prst="rect">
            <a:avLst/>
          </a:prstGeom>
          <a:noFill/>
          <a:ln w="28575">
            <a:solidFill>
              <a:srgbClr val="0070C0"/>
            </a:solidFill>
          </a:ln>
        </p:spPr>
        <p:txBody>
          <a:bodyPr wrap="square" rtlCol="0">
            <a:spAutoFit/>
          </a:bodyPr>
          <a:lstStyle/>
          <a:p>
            <a:pPr algn="just"/>
            <a:r>
              <a:rPr lang="es-ES" sz="3600" dirty="0" smtClean="0">
                <a:cs typeface="Arial" panose="020B0604020202020204" pitchFamily="34" charset="0"/>
              </a:rPr>
              <a:t>Ciertos componentes periódicamente se reemplazan.  Debe dárseles de baja a su  valor en libros</a:t>
            </a:r>
            <a:r>
              <a:rPr lang="es-ES" sz="4000" dirty="0" smtClean="0">
                <a:cs typeface="Arial" panose="020B0604020202020204" pitchFamily="34" charset="0"/>
              </a:rPr>
              <a:t>. </a:t>
            </a:r>
          </a:p>
          <a:p>
            <a:pPr algn="just"/>
            <a:r>
              <a:rPr lang="es-ES" sz="4000" b="1" dirty="0" smtClean="0">
                <a:solidFill>
                  <a:srgbClr val="002060"/>
                </a:solidFill>
                <a:effectLst>
                  <a:outerShdw blurRad="38100" dist="38100" dir="2700000" algn="tl">
                    <a:srgbClr val="000000">
                      <a:alpha val="43137"/>
                    </a:srgbClr>
                  </a:outerShdw>
                </a:effectLst>
                <a:cs typeface="Arial" panose="020B0604020202020204" pitchFamily="34" charset="0"/>
              </a:rPr>
              <a:t>Si no es identificable el valor, aplicar el costo del nuevo componente</a:t>
            </a:r>
            <a:r>
              <a:rPr lang="es-ES" sz="4000" b="1" dirty="0" smtClean="0">
                <a:solidFill>
                  <a:srgbClr val="002060"/>
                </a:solidFill>
                <a:cs typeface="Arial" panose="020B0604020202020204" pitchFamily="34" charset="0"/>
              </a:rPr>
              <a:t>	</a:t>
            </a:r>
            <a:endParaRPr lang="es-GT" sz="4000" b="1" dirty="0">
              <a:solidFill>
                <a:srgbClr val="002060"/>
              </a:solidFill>
              <a:cs typeface="Arial" panose="020B0604020202020204" pitchFamily="34" charset="0"/>
            </a:endParaRPr>
          </a:p>
        </p:txBody>
      </p:sp>
      <p:sp>
        <p:nvSpPr>
          <p:cNvPr id="6" name="5 Preparación"/>
          <p:cNvSpPr/>
          <p:nvPr/>
        </p:nvSpPr>
        <p:spPr>
          <a:xfrm>
            <a:off x="9065623" y="1267098"/>
            <a:ext cx="1907177" cy="679268"/>
          </a:xfrm>
          <a:prstGeom prst="flowChartPreparation">
            <a:avLst/>
          </a:prstGeom>
          <a:effectLst>
            <a:outerShdw blurRad="76200" dir="18900000" sy="23000" kx="-1200000" algn="bl" rotWithShape="0">
              <a:prstClr val="black">
                <a:alpha val="20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GT" b="1" dirty="0" smtClean="0">
                <a:effectLst>
                  <a:outerShdw blurRad="38100" dist="38100" dir="2700000" algn="tl">
                    <a:srgbClr val="000000">
                      <a:alpha val="43137"/>
                    </a:srgbClr>
                  </a:outerShdw>
                </a:effectLst>
              </a:rPr>
              <a:t>CAMBIO</a:t>
            </a:r>
            <a:endParaRPr lang="es-GT"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xmlns="" val="1684353810"/>
      </p:ext>
    </p:extLst>
  </p:cSld>
  <p:clrMapOvr>
    <a:masterClrMapping/>
  </p:clrMapOvr>
  <p:transition>
    <p:wedge/>
  </p:transition>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3"/>
          <p:cNvSpPr/>
          <p:nvPr/>
        </p:nvSpPr>
        <p:spPr>
          <a:xfrm>
            <a:off x="228600" y="702879"/>
            <a:ext cx="9601200" cy="646331"/>
          </a:xfrm>
          <a:prstGeom prst="rect">
            <a:avLst/>
          </a:prstGeom>
        </p:spPr>
        <p:txBody>
          <a:bodyPr wrap="square">
            <a:spAutoFit/>
          </a:bodyPr>
          <a:lstStyle/>
          <a:p>
            <a:r>
              <a:rPr lang="es-ES" sz="3600" b="1" dirty="0" smtClean="0">
                <a:effectLst>
                  <a:outerShdw blurRad="38100" dist="38100" dir="2700000" algn="tl">
                    <a:srgbClr val="000000">
                      <a:alpha val="43137"/>
                    </a:srgbClr>
                  </a:outerShdw>
                </a:effectLst>
                <a:cs typeface="Arial" panose="020B0604020202020204" pitchFamily="34" charset="0"/>
              </a:rPr>
              <a:t>17.	PROPIEDADES, PLANTA Y EQUIPO</a:t>
            </a:r>
            <a:endParaRPr lang="es-ES" sz="3600" b="1" dirty="0">
              <a:effectLst>
                <a:outerShdw blurRad="38100" dist="38100" dir="2700000" algn="tl">
                  <a:srgbClr val="000000">
                    <a:alpha val="43137"/>
                  </a:srgbClr>
                </a:outerShdw>
              </a:effectLst>
              <a:cs typeface="Arial" panose="020B0604020202020204" pitchFamily="34" charset="0"/>
            </a:endParaRPr>
          </a:p>
        </p:txBody>
      </p:sp>
      <p:sp>
        <p:nvSpPr>
          <p:cNvPr id="3" name="CuadroTexto 4"/>
          <p:cNvSpPr txBox="1"/>
          <p:nvPr/>
        </p:nvSpPr>
        <p:spPr>
          <a:xfrm>
            <a:off x="810609" y="1478983"/>
            <a:ext cx="5437791" cy="646331"/>
          </a:xfrm>
          <a:prstGeom prst="rect">
            <a:avLst/>
          </a:prstGeom>
          <a:solidFill>
            <a:srgbClr val="7030A0"/>
          </a:solidFill>
          <a:scene3d>
            <a:camera prst="orthographicFront"/>
            <a:lightRig rig="threePt" dir="t"/>
          </a:scene3d>
          <a:sp3d>
            <a:bevelT/>
          </a:sp3d>
        </p:spPr>
        <p:txBody>
          <a:bodyPr wrap="square" rtlCol="0">
            <a:spAutoFit/>
          </a:bodyPr>
          <a:lstStyle/>
          <a:p>
            <a:pPr algn="ctr"/>
            <a:r>
              <a:rPr lang="es-ES" sz="3600" b="1" dirty="0" smtClean="0">
                <a:solidFill>
                  <a:schemeClr val="bg1"/>
                </a:solidFill>
                <a:effectLst>
                  <a:outerShdw blurRad="38100" dist="38100" dir="2700000" algn="tl">
                    <a:srgbClr val="000000">
                      <a:alpha val="43137"/>
                    </a:srgbClr>
                  </a:outerShdw>
                </a:effectLst>
                <a:cs typeface="Arial" panose="020B0604020202020204" pitchFamily="34" charset="0"/>
              </a:rPr>
              <a:t>MEDICIÓN POSTERIOR</a:t>
            </a:r>
            <a:endParaRPr lang="es-GT" sz="3600" b="1" dirty="0">
              <a:solidFill>
                <a:schemeClr val="bg1"/>
              </a:solidFill>
              <a:effectLst>
                <a:outerShdw blurRad="38100" dist="38100" dir="2700000" algn="tl">
                  <a:srgbClr val="000000">
                    <a:alpha val="43137"/>
                  </a:srgbClr>
                </a:outerShdw>
              </a:effectLst>
              <a:cs typeface="Arial" panose="020B0604020202020204" pitchFamily="34" charset="0"/>
            </a:endParaRPr>
          </a:p>
        </p:txBody>
      </p:sp>
      <p:sp>
        <p:nvSpPr>
          <p:cNvPr id="4" name="CuadroTexto 5"/>
          <p:cNvSpPr txBox="1"/>
          <p:nvPr/>
        </p:nvSpPr>
        <p:spPr>
          <a:xfrm>
            <a:off x="835572" y="2518227"/>
            <a:ext cx="10815145" cy="3477875"/>
          </a:xfrm>
          <a:prstGeom prst="rect">
            <a:avLst/>
          </a:prstGeom>
          <a:noFill/>
          <a:ln w="28575">
            <a:solidFill>
              <a:srgbClr val="0070C0"/>
            </a:solidFill>
          </a:ln>
        </p:spPr>
        <p:txBody>
          <a:bodyPr wrap="square" rtlCol="0">
            <a:spAutoFit/>
          </a:bodyPr>
          <a:lstStyle/>
          <a:p>
            <a:pPr algn="just"/>
            <a:r>
              <a:rPr lang="es-ES" sz="4400" dirty="0" smtClean="0">
                <a:cs typeface="Arial" panose="020B0604020202020204" pitchFamily="34" charset="0"/>
              </a:rPr>
              <a:t>Se modificó el párrafo 17.15</a:t>
            </a:r>
          </a:p>
          <a:p>
            <a:pPr algn="just"/>
            <a:r>
              <a:rPr lang="es-ES" sz="4400" dirty="0" smtClean="0">
                <a:cs typeface="Arial" panose="020B0604020202020204" pitchFamily="34" charset="0"/>
              </a:rPr>
              <a:t>Si las </a:t>
            </a:r>
            <a:r>
              <a:rPr lang="es-ES" sz="4400" b="1" u="sng" dirty="0" smtClean="0">
                <a:cs typeface="Arial" panose="020B0604020202020204" pitchFamily="34" charset="0"/>
              </a:rPr>
              <a:t>propiedades de inversión</a:t>
            </a:r>
            <a:r>
              <a:rPr lang="es-ES" sz="4400" dirty="0" smtClean="0">
                <a:cs typeface="Arial" panose="020B0604020202020204" pitchFamily="34" charset="0"/>
              </a:rPr>
              <a:t> no  pueden medirse a su valor razonable sin esfuerzo o costo desproporcionado, aplicar el modelo del costo</a:t>
            </a:r>
            <a:endParaRPr lang="es-GT" sz="4400" dirty="0">
              <a:cs typeface="Arial" panose="020B0604020202020204" pitchFamily="34" charset="0"/>
            </a:endParaRPr>
          </a:p>
        </p:txBody>
      </p:sp>
      <p:sp>
        <p:nvSpPr>
          <p:cNvPr id="5" name="4 Preparación"/>
          <p:cNvSpPr/>
          <p:nvPr/>
        </p:nvSpPr>
        <p:spPr>
          <a:xfrm>
            <a:off x="9065623" y="1267098"/>
            <a:ext cx="1907177" cy="679268"/>
          </a:xfrm>
          <a:prstGeom prst="flowChartPreparation">
            <a:avLst/>
          </a:prstGeom>
          <a:effectLst>
            <a:outerShdw blurRad="76200" dir="18900000" sy="23000" kx="-1200000" algn="bl" rotWithShape="0">
              <a:prstClr val="black">
                <a:alpha val="20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GT" b="1" dirty="0" smtClean="0">
                <a:effectLst>
                  <a:outerShdw blurRad="38100" dist="38100" dir="2700000" algn="tl">
                    <a:srgbClr val="000000">
                      <a:alpha val="43137"/>
                    </a:srgbClr>
                  </a:outerShdw>
                </a:effectLst>
              </a:rPr>
              <a:t>CAMBIO</a:t>
            </a:r>
            <a:endParaRPr lang="es-GT" b="1" dirty="0">
              <a:effectLst>
                <a:outerShdw blurRad="38100" dist="38100" dir="2700000" algn="tl">
                  <a:srgbClr val="000000">
                    <a:alpha val="43137"/>
                  </a:srgbClr>
                </a:outerShdw>
              </a:effectLst>
            </a:endParaRPr>
          </a:p>
        </p:txBody>
      </p:sp>
    </p:spTree>
  </p:cSld>
  <p:clrMapOvr>
    <a:masterClrMapping/>
  </p:clrMapOvr>
  <p:transition>
    <p:wedge/>
  </p:transition>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3"/>
          <p:cNvSpPr/>
          <p:nvPr/>
        </p:nvSpPr>
        <p:spPr>
          <a:xfrm>
            <a:off x="215900" y="512379"/>
            <a:ext cx="9601200" cy="646331"/>
          </a:xfrm>
          <a:prstGeom prst="rect">
            <a:avLst/>
          </a:prstGeom>
        </p:spPr>
        <p:txBody>
          <a:bodyPr wrap="square">
            <a:spAutoFit/>
          </a:bodyPr>
          <a:lstStyle/>
          <a:p>
            <a:r>
              <a:rPr lang="es-ES" sz="3600" b="1" dirty="0" smtClean="0">
                <a:effectLst>
                  <a:outerShdw blurRad="38100" dist="38100" dir="2700000" algn="tl">
                    <a:srgbClr val="000000">
                      <a:alpha val="43137"/>
                    </a:srgbClr>
                  </a:outerShdw>
                </a:effectLst>
                <a:cs typeface="Arial" panose="020B0604020202020204" pitchFamily="34" charset="0"/>
              </a:rPr>
              <a:t>17.	PROPIEDADES, PLANTA Y EQUIPO</a:t>
            </a:r>
            <a:endParaRPr lang="es-ES" sz="3600" b="1" dirty="0">
              <a:effectLst>
                <a:outerShdw blurRad="38100" dist="38100" dir="2700000" algn="tl">
                  <a:srgbClr val="000000">
                    <a:alpha val="43137"/>
                  </a:srgbClr>
                </a:outerShdw>
              </a:effectLst>
              <a:cs typeface="Arial" panose="020B0604020202020204" pitchFamily="34" charset="0"/>
            </a:endParaRPr>
          </a:p>
        </p:txBody>
      </p:sp>
      <p:sp>
        <p:nvSpPr>
          <p:cNvPr id="5" name="CuadroTexto 4"/>
          <p:cNvSpPr txBox="1"/>
          <p:nvPr/>
        </p:nvSpPr>
        <p:spPr>
          <a:xfrm>
            <a:off x="657483" y="1276871"/>
            <a:ext cx="6123591" cy="646331"/>
          </a:xfrm>
          <a:prstGeom prst="rect">
            <a:avLst/>
          </a:prstGeom>
          <a:solidFill>
            <a:srgbClr val="7030A0"/>
          </a:solidFill>
          <a:scene3d>
            <a:camera prst="orthographicFront"/>
            <a:lightRig rig="threePt" dir="t"/>
          </a:scene3d>
          <a:sp3d>
            <a:bevelT/>
          </a:sp3d>
        </p:spPr>
        <p:txBody>
          <a:bodyPr wrap="square" rtlCol="0">
            <a:spAutoFit/>
          </a:bodyPr>
          <a:lstStyle/>
          <a:p>
            <a:pPr algn="ctr"/>
            <a:r>
              <a:rPr lang="es-ES" sz="3600" b="1" dirty="0" smtClean="0">
                <a:solidFill>
                  <a:schemeClr val="bg1"/>
                </a:solidFill>
                <a:effectLst>
                  <a:outerShdw blurRad="38100" dist="38100" dir="2700000" algn="tl">
                    <a:srgbClr val="000000">
                      <a:alpha val="43137"/>
                    </a:srgbClr>
                  </a:outerShdw>
                </a:effectLst>
                <a:cs typeface="Arial" panose="020B0604020202020204" pitchFamily="34" charset="0"/>
              </a:rPr>
              <a:t>MEDICIÓN POSTERIOR</a:t>
            </a:r>
            <a:endParaRPr lang="es-GT" sz="3600" b="1" dirty="0">
              <a:solidFill>
                <a:schemeClr val="bg1"/>
              </a:solidFill>
              <a:effectLst>
                <a:outerShdw blurRad="38100" dist="38100" dir="2700000" algn="tl">
                  <a:srgbClr val="000000">
                    <a:alpha val="43137"/>
                  </a:srgbClr>
                </a:outerShdw>
              </a:effectLst>
              <a:cs typeface="Arial" panose="020B0604020202020204" pitchFamily="34" charset="0"/>
            </a:endParaRPr>
          </a:p>
        </p:txBody>
      </p:sp>
      <p:sp>
        <p:nvSpPr>
          <p:cNvPr id="6" name="CuadroTexto 5"/>
          <p:cNvSpPr txBox="1"/>
          <p:nvPr/>
        </p:nvSpPr>
        <p:spPr>
          <a:xfrm>
            <a:off x="835572" y="2202917"/>
            <a:ext cx="10815145" cy="3785652"/>
          </a:xfrm>
          <a:prstGeom prst="rect">
            <a:avLst/>
          </a:prstGeom>
          <a:noFill/>
          <a:ln w="38100">
            <a:solidFill>
              <a:srgbClr val="0070C0"/>
            </a:solidFill>
          </a:ln>
        </p:spPr>
        <p:txBody>
          <a:bodyPr wrap="square" rtlCol="0">
            <a:spAutoFit/>
          </a:bodyPr>
          <a:lstStyle/>
          <a:p>
            <a:r>
              <a:rPr lang="es-ES" sz="4000" dirty="0" smtClean="0">
                <a:cs typeface="Arial" panose="020B0604020202020204" pitchFamily="34" charset="0"/>
              </a:rPr>
              <a:t>Como política contable, puede elegir: </a:t>
            </a:r>
            <a:r>
              <a:rPr lang="es-ES" sz="2800" b="1" i="1" dirty="0" smtClean="0">
                <a:cs typeface="Arial" panose="020B0604020202020204" pitchFamily="34" charset="0"/>
              </a:rPr>
              <a:t>(se adiciona el modelo de revaluación)</a:t>
            </a:r>
          </a:p>
          <a:p>
            <a:endParaRPr lang="es-ES" sz="4000" b="1" i="1" dirty="0" smtClean="0">
              <a:cs typeface="Arial" panose="020B0604020202020204" pitchFamily="34" charset="0"/>
            </a:endParaRPr>
          </a:p>
          <a:p>
            <a:pPr marL="742950" indent="-742950">
              <a:buAutoNum type="alphaLcParenR"/>
            </a:pPr>
            <a:r>
              <a:rPr lang="es-ES" sz="4400" dirty="0" smtClean="0">
                <a:cs typeface="Arial" panose="020B0604020202020204" pitchFamily="34" charset="0"/>
              </a:rPr>
              <a:t>El </a:t>
            </a:r>
            <a:r>
              <a:rPr lang="es-ES" sz="4400" dirty="0">
                <a:cs typeface="Arial" panose="020B0604020202020204" pitchFamily="34" charset="0"/>
              </a:rPr>
              <a:t>modelo de </a:t>
            </a:r>
            <a:r>
              <a:rPr lang="es-ES" sz="4400" dirty="0" smtClean="0">
                <a:cs typeface="Arial" panose="020B0604020202020204" pitchFamily="34" charset="0"/>
              </a:rPr>
              <a:t>costo</a:t>
            </a:r>
          </a:p>
          <a:p>
            <a:endParaRPr lang="es-GT" sz="4400" dirty="0">
              <a:cs typeface="Arial" panose="020B0604020202020204" pitchFamily="34" charset="0"/>
            </a:endParaRPr>
          </a:p>
          <a:p>
            <a:r>
              <a:rPr lang="es-ES" sz="4400" dirty="0" smtClean="0">
                <a:cs typeface="Arial" panose="020B0604020202020204" pitchFamily="34" charset="0"/>
              </a:rPr>
              <a:t>b) El modelo de revaluación</a:t>
            </a:r>
          </a:p>
        </p:txBody>
      </p:sp>
      <p:sp>
        <p:nvSpPr>
          <p:cNvPr id="7" name="6 Triángulo isósceles"/>
          <p:cNvSpPr/>
          <p:nvPr/>
        </p:nvSpPr>
        <p:spPr>
          <a:xfrm rot="10800000">
            <a:off x="9614263" y="914400"/>
            <a:ext cx="1763486" cy="1110343"/>
          </a:xfrm>
          <a:prstGeom prst="triangle">
            <a:avLst/>
          </a:prstGeom>
          <a:effectLst>
            <a:outerShdw blurRad="76200" dir="13500000" sy="23000" kx="1200000" algn="br" rotWithShape="0">
              <a:prstClr val="black">
                <a:alpha val="20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b"/>
          <a:lstStyle/>
          <a:p>
            <a:pPr algn="ctr"/>
            <a:endParaRPr lang="es-GT" dirty="0"/>
          </a:p>
        </p:txBody>
      </p:sp>
      <p:sp>
        <p:nvSpPr>
          <p:cNvPr id="9" name="8 CuadroTexto"/>
          <p:cNvSpPr txBox="1"/>
          <p:nvPr/>
        </p:nvSpPr>
        <p:spPr>
          <a:xfrm>
            <a:off x="9287691" y="1018903"/>
            <a:ext cx="2377440" cy="369332"/>
          </a:xfrm>
          <a:prstGeom prst="rect">
            <a:avLst/>
          </a:prstGeom>
          <a:noFill/>
        </p:spPr>
        <p:txBody>
          <a:bodyPr wrap="square" rtlCol="0">
            <a:spAutoFit/>
          </a:bodyPr>
          <a:lstStyle/>
          <a:p>
            <a:pPr algn="ctr"/>
            <a:r>
              <a:rPr lang="es-GT" b="1" dirty="0" smtClean="0">
                <a:solidFill>
                  <a:schemeClr val="bg1"/>
                </a:solidFill>
                <a:effectLst>
                  <a:outerShdw blurRad="38100" dist="38100" dir="2700000" algn="tl">
                    <a:srgbClr val="000000">
                      <a:alpha val="43137"/>
                    </a:srgbClr>
                  </a:outerShdw>
                </a:effectLst>
              </a:rPr>
              <a:t>ADICIÓN</a:t>
            </a:r>
            <a:endParaRPr lang="es-GT" b="1" dirty="0">
              <a:solidFill>
                <a:schemeClr val="bg1"/>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xmlns="" val="1387159012"/>
      </p:ext>
    </p:extLst>
  </p:cSld>
  <p:clrMapOvr>
    <a:masterClrMapping/>
  </p:clrMapOvr>
  <p:transition>
    <p:wedge/>
  </p:transition>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7 Elipse"/>
          <p:cNvSpPr/>
          <p:nvPr/>
        </p:nvSpPr>
        <p:spPr>
          <a:xfrm>
            <a:off x="0" y="1502229"/>
            <a:ext cx="1267096" cy="875211"/>
          </a:xfrm>
          <a:prstGeom prst="ellipse">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s-GT" b="1" dirty="0" smtClean="0">
                <a:effectLst>
                  <a:outerShdw blurRad="38100" dist="38100" dir="2700000" algn="tl">
                    <a:srgbClr val="000000">
                      <a:alpha val="43137"/>
                    </a:srgbClr>
                  </a:outerShdw>
                </a:effectLst>
              </a:rPr>
              <a:t>NIC 16</a:t>
            </a:r>
            <a:endParaRPr lang="es-GT" b="1" dirty="0">
              <a:effectLst>
                <a:outerShdw blurRad="38100" dist="38100" dir="2700000" algn="tl">
                  <a:srgbClr val="000000">
                    <a:alpha val="43137"/>
                  </a:srgbClr>
                </a:outerShdw>
              </a:effectLst>
            </a:endParaRPr>
          </a:p>
        </p:txBody>
      </p:sp>
      <p:sp>
        <p:nvSpPr>
          <p:cNvPr id="6" name="Rectángulo 5"/>
          <p:cNvSpPr/>
          <p:nvPr/>
        </p:nvSpPr>
        <p:spPr>
          <a:xfrm>
            <a:off x="3165411" y="584089"/>
            <a:ext cx="8591160" cy="1200329"/>
          </a:xfrm>
          <a:prstGeom prst="rect">
            <a:avLst/>
          </a:prstGeom>
          <a:solidFill>
            <a:srgbClr val="7030A0"/>
          </a:solidFill>
        </p:spPr>
        <p:style>
          <a:lnRef idx="2">
            <a:schemeClr val="accent4">
              <a:shade val="50000"/>
            </a:schemeClr>
          </a:lnRef>
          <a:fillRef idx="1">
            <a:schemeClr val="accent4"/>
          </a:fillRef>
          <a:effectRef idx="0">
            <a:schemeClr val="accent4"/>
          </a:effectRef>
          <a:fontRef idx="minor">
            <a:schemeClr val="lt1"/>
          </a:fontRef>
        </p:style>
        <p:txBody>
          <a:bodyPr wrap="square" lIns="91440" tIns="45720" rIns="91440" bIns="45720">
            <a:spAutoFit/>
          </a:bodyPr>
          <a:lstStyle/>
          <a:p>
            <a:r>
              <a:rPr lang="es-ES" sz="3600" b="1" cap="none" spc="0" dirty="0" smtClean="0">
                <a:ln w="10160">
                  <a:solidFill>
                    <a:schemeClr val="accent5"/>
                  </a:solidFill>
                  <a:prstDash val="solid"/>
                </a:ln>
                <a:solidFill>
                  <a:srgbClr val="FFFFFF"/>
                </a:solidFill>
                <a:effectLst>
                  <a:outerShdw blurRad="38100" dist="22860" dir="5400000" algn="tl" rotWithShape="0">
                    <a:srgbClr val="000000">
                      <a:alpha val="30000"/>
                    </a:srgbClr>
                  </a:outerShdw>
                </a:effectLst>
                <a:cs typeface="Arial" pitchFamily="34" charset="0"/>
              </a:rPr>
              <a:t>Aplicación del Model</a:t>
            </a:r>
            <a:r>
              <a:rPr lang="es-ES" sz="3600" b="1" dirty="0" smtClean="0">
                <a:ln w="10160">
                  <a:solidFill>
                    <a:schemeClr val="accent5"/>
                  </a:solidFill>
                  <a:prstDash val="solid"/>
                </a:ln>
                <a:solidFill>
                  <a:srgbClr val="FFFFFF"/>
                </a:solidFill>
                <a:effectLst>
                  <a:outerShdw blurRad="38100" dist="22860" dir="5400000" algn="tl" rotWithShape="0">
                    <a:srgbClr val="000000">
                      <a:alpha val="30000"/>
                    </a:srgbClr>
                  </a:outerShdw>
                </a:effectLst>
                <a:cs typeface="Arial" pitchFamily="34" charset="0"/>
              </a:rPr>
              <a:t>o de Revaluación</a:t>
            </a:r>
            <a:r>
              <a:rPr lang="es-ES" sz="3600" b="1" cap="none" spc="0" dirty="0" smtClean="0">
                <a:ln w="10160">
                  <a:solidFill>
                    <a:schemeClr val="accent5"/>
                  </a:solidFill>
                  <a:prstDash val="solid"/>
                </a:ln>
                <a:solidFill>
                  <a:srgbClr val="FFFFFF"/>
                </a:solidFill>
                <a:effectLst>
                  <a:outerShdw blurRad="38100" dist="22860" dir="5400000" algn="tl" rotWithShape="0">
                    <a:srgbClr val="000000">
                      <a:alpha val="30000"/>
                    </a:srgbClr>
                  </a:outerShdw>
                </a:effectLst>
                <a:cs typeface="Arial" pitchFamily="34" charset="0"/>
              </a:rPr>
              <a:t> Párrafos </a:t>
            </a:r>
            <a:r>
              <a:rPr lang="es-ES" sz="3600" b="1" dirty="0" smtClean="0">
                <a:ln w="10160">
                  <a:solidFill>
                    <a:schemeClr val="accent5"/>
                  </a:solidFill>
                  <a:prstDash val="solid"/>
                </a:ln>
                <a:solidFill>
                  <a:srgbClr val="FFFFFF"/>
                </a:solidFill>
                <a:effectLst>
                  <a:outerShdw blurRad="38100" dist="22860" dir="5400000" algn="tl" rotWithShape="0">
                    <a:srgbClr val="000000">
                      <a:alpha val="30000"/>
                    </a:srgbClr>
                  </a:outerShdw>
                </a:effectLst>
                <a:cs typeface="Arial" pitchFamily="34" charset="0"/>
              </a:rPr>
              <a:t>17-15B-D alineado NIC 16</a:t>
            </a:r>
            <a:endParaRPr lang="es-ES" sz="3600" b="1" cap="none" spc="0" dirty="0">
              <a:ln w="10160">
                <a:solidFill>
                  <a:schemeClr val="accent5"/>
                </a:solidFill>
                <a:prstDash val="solid"/>
              </a:ln>
              <a:solidFill>
                <a:srgbClr val="FFFFFF"/>
              </a:solidFill>
              <a:effectLst>
                <a:outerShdw blurRad="38100" dist="22860" dir="5400000" algn="tl" rotWithShape="0">
                  <a:srgbClr val="000000">
                    <a:alpha val="30000"/>
                  </a:srgbClr>
                </a:outerShdw>
              </a:effectLst>
              <a:cs typeface="Arial" pitchFamily="34" charset="0"/>
            </a:endParaRPr>
          </a:p>
        </p:txBody>
      </p:sp>
      <p:sp>
        <p:nvSpPr>
          <p:cNvPr id="7" name="CuadroTexto 6"/>
          <p:cNvSpPr txBox="1"/>
          <p:nvPr/>
        </p:nvSpPr>
        <p:spPr>
          <a:xfrm>
            <a:off x="0" y="2142935"/>
            <a:ext cx="12035246" cy="3970318"/>
          </a:xfrm>
          <a:prstGeom prst="rect">
            <a:avLst/>
          </a:prstGeom>
          <a:noFill/>
          <a:ln w="38100">
            <a:solidFill>
              <a:srgbClr val="00B050"/>
            </a:solidFill>
          </a:ln>
        </p:spPr>
        <p:txBody>
          <a:bodyPr wrap="square" rtlCol="0">
            <a:spAutoFit/>
          </a:bodyPr>
          <a:lstStyle/>
          <a:p>
            <a:pPr marL="742950" indent="-742950" algn="just"/>
            <a:r>
              <a:rPr lang="es-ES" sz="3600" b="1" dirty="0" smtClean="0">
                <a:cs typeface="Arial" panose="020B0604020202020204" pitchFamily="34" charset="0"/>
              </a:rPr>
              <a:t>1.	Con posterioridad a su reconocimiento como activo, un elemento de PPE cuyo valor razonable pueda medirse con fiabilidad se contabilizará por su valor revaluado, que es su valor razonable en el momento de la revaluación, menos la depreciación acumulada y el importe acumulado de las pérdidas por deterioro de valor que haya sufrido.</a:t>
            </a:r>
            <a:endParaRPr lang="es-ES" sz="3600" dirty="0" smtClean="0">
              <a:cs typeface="Arial" panose="020B0604020202020204" pitchFamily="34" charset="0"/>
            </a:endParaRPr>
          </a:p>
        </p:txBody>
      </p:sp>
      <p:sp>
        <p:nvSpPr>
          <p:cNvPr id="4" name="CuadroTexto 5"/>
          <p:cNvSpPr txBox="1"/>
          <p:nvPr/>
        </p:nvSpPr>
        <p:spPr>
          <a:xfrm>
            <a:off x="956710" y="780988"/>
            <a:ext cx="1592362" cy="769441"/>
          </a:xfrm>
          <a:prstGeom prst="rect">
            <a:avLst/>
          </a:prstGeom>
          <a:solidFill>
            <a:srgbClr val="002060"/>
          </a:solidFill>
          <a:scene3d>
            <a:camera prst="orthographicFront"/>
            <a:lightRig rig="threePt" dir="t"/>
          </a:scene3d>
          <a:sp3d>
            <a:bevelT/>
          </a:sp3d>
        </p:spPr>
        <p:txBody>
          <a:bodyPr wrap="square" rtlCol="0">
            <a:spAutoFit/>
          </a:bodyPr>
          <a:lstStyle/>
          <a:p>
            <a:r>
              <a:rPr lang="es-ES" sz="4400" dirty="0" smtClean="0">
                <a:solidFill>
                  <a:schemeClr val="bg1"/>
                </a:solidFill>
              </a:rPr>
              <a:t>Guía:</a:t>
            </a:r>
            <a:endParaRPr lang="es-GT" sz="4400" dirty="0">
              <a:solidFill>
                <a:schemeClr val="bg1"/>
              </a:solidFill>
            </a:endParaRPr>
          </a:p>
        </p:txBody>
      </p:sp>
      <p:sp>
        <p:nvSpPr>
          <p:cNvPr id="5" name="4 Cheurón"/>
          <p:cNvSpPr/>
          <p:nvPr/>
        </p:nvSpPr>
        <p:spPr>
          <a:xfrm>
            <a:off x="2489200" y="675278"/>
            <a:ext cx="660400" cy="990600"/>
          </a:xfrm>
          <a:prstGeom prst="chevron">
            <a:avLst/>
          </a:prstGeom>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GT">
              <a:solidFill>
                <a:schemeClr val="tx1"/>
              </a:solidFill>
            </a:endParaRPr>
          </a:p>
        </p:txBody>
      </p:sp>
    </p:spTree>
    <p:extLst>
      <p:ext uri="{BB962C8B-B14F-4D97-AF65-F5344CB8AC3E}">
        <p14:creationId xmlns:p14="http://schemas.microsoft.com/office/powerpoint/2010/main" xmlns="" val="3868375100"/>
      </p:ext>
    </p:extLst>
  </p:cSld>
  <p:clrMapOvr>
    <a:masterClrMapping/>
  </p:clrMapOvr>
  <p:transition>
    <p:wedge/>
  </p:transition>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Elipse"/>
          <p:cNvSpPr/>
          <p:nvPr/>
        </p:nvSpPr>
        <p:spPr>
          <a:xfrm>
            <a:off x="0" y="1358538"/>
            <a:ext cx="1267096" cy="875211"/>
          </a:xfrm>
          <a:prstGeom prst="ellipse">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s-GT" b="1" dirty="0" smtClean="0">
                <a:effectLst>
                  <a:outerShdw blurRad="38100" dist="38100" dir="2700000" algn="tl">
                    <a:srgbClr val="000000">
                      <a:alpha val="43137"/>
                    </a:srgbClr>
                  </a:outerShdw>
                </a:effectLst>
              </a:rPr>
              <a:t>NIC 16</a:t>
            </a:r>
            <a:endParaRPr lang="es-GT" b="1" dirty="0">
              <a:effectLst>
                <a:outerShdw blurRad="38100" dist="38100" dir="2700000" algn="tl">
                  <a:srgbClr val="000000">
                    <a:alpha val="43137"/>
                  </a:srgbClr>
                </a:outerShdw>
              </a:effectLst>
            </a:endParaRPr>
          </a:p>
        </p:txBody>
      </p:sp>
      <p:sp>
        <p:nvSpPr>
          <p:cNvPr id="7" name="CuadroTexto 6"/>
          <p:cNvSpPr txBox="1"/>
          <p:nvPr/>
        </p:nvSpPr>
        <p:spPr>
          <a:xfrm>
            <a:off x="156754" y="1928512"/>
            <a:ext cx="11878492" cy="4524315"/>
          </a:xfrm>
          <a:prstGeom prst="rect">
            <a:avLst/>
          </a:prstGeom>
          <a:noFill/>
          <a:ln w="28575">
            <a:solidFill>
              <a:srgbClr val="00B050"/>
            </a:solidFill>
          </a:ln>
        </p:spPr>
        <p:txBody>
          <a:bodyPr wrap="square" rtlCol="0">
            <a:spAutoFit/>
          </a:bodyPr>
          <a:lstStyle/>
          <a:p>
            <a:pPr marL="742950" indent="-742950" algn="just">
              <a:buAutoNum type="arabicPeriod" startAt="2"/>
            </a:pPr>
            <a:r>
              <a:rPr lang="es-ES" sz="3600" b="1" dirty="0" smtClean="0">
                <a:cs typeface="Arial" panose="020B0604020202020204" pitchFamily="34" charset="0"/>
              </a:rPr>
              <a:t>Las revaluaciones se harán con suficiente regularidad, para asegurar que el importe en libros, en todo momento, no difiera significativamente del que podría determinarse utilizando el valor razonable al final del período sobre el que se informa.</a:t>
            </a:r>
          </a:p>
          <a:p>
            <a:pPr marL="742950" indent="-742950" algn="just"/>
            <a:r>
              <a:rPr lang="es-ES" sz="3600" b="1" dirty="0" smtClean="0">
                <a:cs typeface="Arial" panose="020B0604020202020204" pitchFamily="34" charset="0"/>
              </a:rPr>
              <a:t>	Se revaluarán todos los elementos que pertenezcan a la misma clase de activos.</a:t>
            </a:r>
            <a:endParaRPr lang="es-ES" sz="4800" dirty="0" smtClean="0">
              <a:cs typeface="Arial" panose="020B0604020202020204" pitchFamily="34" charset="0"/>
            </a:endParaRPr>
          </a:p>
        </p:txBody>
      </p:sp>
      <p:sp>
        <p:nvSpPr>
          <p:cNvPr id="4" name="Rectángulo 5"/>
          <p:cNvSpPr/>
          <p:nvPr/>
        </p:nvSpPr>
        <p:spPr>
          <a:xfrm>
            <a:off x="3229636" y="416086"/>
            <a:ext cx="8762066" cy="1200329"/>
          </a:xfrm>
          <a:prstGeom prst="rect">
            <a:avLst/>
          </a:prstGeom>
          <a:solidFill>
            <a:srgbClr val="7030A0"/>
          </a:solidFill>
        </p:spPr>
        <p:style>
          <a:lnRef idx="2">
            <a:schemeClr val="accent4">
              <a:shade val="50000"/>
            </a:schemeClr>
          </a:lnRef>
          <a:fillRef idx="1">
            <a:schemeClr val="accent4"/>
          </a:fillRef>
          <a:effectRef idx="0">
            <a:schemeClr val="accent4"/>
          </a:effectRef>
          <a:fontRef idx="minor">
            <a:schemeClr val="lt1"/>
          </a:fontRef>
        </p:style>
        <p:txBody>
          <a:bodyPr wrap="square" lIns="91440" tIns="45720" rIns="91440" bIns="45720">
            <a:spAutoFit/>
          </a:bodyPr>
          <a:lstStyle/>
          <a:p>
            <a:r>
              <a:rPr lang="es-ES" sz="3600" b="1" cap="none" spc="0" dirty="0" smtClean="0">
                <a:ln w="10160">
                  <a:solidFill>
                    <a:schemeClr val="accent5"/>
                  </a:solidFill>
                  <a:prstDash val="solid"/>
                </a:ln>
                <a:solidFill>
                  <a:srgbClr val="FFFFFF"/>
                </a:solidFill>
                <a:effectLst>
                  <a:outerShdw blurRad="38100" dist="22860" dir="5400000" algn="tl" rotWithShape="0">
                    <a:srgbClr val="000000">
                      <a:alpha val="30000"/>
                    </a:srgbClr>
                  </a:outerShdw>
                </a:effectLst>
                <a:cs typeface="Arial" pitchFamily="34" charset="0"/>
              </a:rPr>
              <a:t>Aplicación del Model</a:t>
            </a:r>
            <a:r>
              <a:rPr lang="es-ES" sz="3600" b="1" dirty="0" smtClean="0">
                <a:ln w="10160">
                  <a:solidFill>
                    <a:schemeClr val="accent5"/>
                  </a:solidFill>
                  <a:prstDash val="solid"/>
                </a:ln>
                <a:solidFill>
                  <a:srgbClr val="FFFFFF"/>
                </a:solidFill>
                <a:effectLst>
                  <a:outerShdw blurRad="38100" dist="22860" dir="5400000" algn="tl" rotWithShape="0">
                    <a:srgbClr val="000000">
                      <a:alpha val="30000"/>
                    </a:srgbClr>
                  </a:outerShdw>
                </a:effectLst>
                <a:cs typeface="Arial" pitchFamily="34" charset="0"/>
              </a:rPr>
              <a:t>o de Revaluación</a:t>
            </a:r>
            <a:r>
              <a:rPr lang="es-ES" sz="3600" b="1" cap="none" spc="0" dirty="0" smtClean="0">
                <a:ln w="10160">
                  <a:solidFill>
                    <a:schemeClr val="accent5"/>
                  </a:solidFill>
                  <a:prstDash val="solid"/>
                </a:ln>
                <a:solidFill>
                  <a:srgbClr val="FFFFFF"/>
                </a:solidFill>
                <a:effectLst>
                  <a:outerShdw blurRad="38100" dist="22860" dir="5400000" algn="tl" rotWithShape="0">
                    <a:srgbClr val="000000">
                      <a:alpha val="30000"/>
                    </a:srgbClr>
                  </a:outerShdw>
                </a:effectLst>
                <a:cs typeface="Arial" pitchFamily="34" charset="0"/>
              </a:rPr>
              <a:t> Párrafos </a:t>
            </a:r>
            <a:r>
              <a:rPr lang="es-ES" sz="3600" b="1" dirty="0" smtClean="0">
                <a:ln w="10160">
                  <a:solidFill>
                    <a:schemeClr val="accent5"/>
                  </a:solidFill>
                  <a:prstDash val="solid"/>
                </a:ln>
                <a:solidFill>
                  <a:srgbClr val="FFFFFF"/>
                </a:solidFill>
                <a:effectLst>
                  <a:outerShdw blurRad="38100" dist="22860" dir="5400000" algn="tl" rotWithShape="0">
                    <a:srgbClr val="000000">
                      <a:alpha val="30000"/>
                    </a:srgbClr>
                  </a:outerShdw>
                </a:effectLst>
                <a:cs typeface="Arial" pitchFamily="34" charset="0"/>
              </a:rPr>
              <a:t>17-15B-D alineado NIC 16</a:t>
            </a:r>
            <a:endParaRPr lang="es-ES" sz="3600" b="1" cap="none" spc="0" dirty="0">
              <a:ln w="10160">
                <a:solidFill>
                  <a:schemeClr val="accent5"/>
                </a:solidFill>
                <a:prstDash val="solid"/>
              </a:ln>
              <a:solidFill>
                <a:srgbClr val="FFFFFF"/>
              </a:solidFill>
              <a:effectLst>
                <a:outerShdw blurRad="38100" dist="22860" dir="5400000" algn="tl" rotWithShape="0">
                  <a:srgbClr val="000000">
                    <a:alpha val="30000"/>
                  </a:srgbClr>
                </a:outerShdw>
              </a:effectLst>
              <a:cs typeface="Arial" pitchFamily="34" charset="0"/>
            </a:endParaRPr>
          </a:p>
        </p:txBody>
      </p:sp>
      <p:sp>
        <p:nvSpPr>
          <p:cNvPr id="5" name="CuadroTexto 5"/>
          <p:cNvSpPr txBox="1"/>
          <p:nvPr/>
        </p:nvSpPr>
        <p:spPr>
          <a:xfrm>
            <a:off x="1035450" y="729825"/>
            <a:ext cx="1592362" cy="769441"/>
          </a:xfrm>
          <a:prstGeom prst="rect">
            <a:avLst/>
          </a:prstGeom>
          <a:solidFill>
            <a:srgbClr val="002060"/>
          </a:solidFill>
          <a:scene3d>
            <a:camera prst="orthographicFront"/>
            <a:lightRig rig="threePt" dir="t"/>
          </a:scene3d>
          <a:sp3d>
            <a:bevelT/>
          </a:sp3d>
        </p:spPr>
        <p:txBody>
          <a:bodyPr wrap="square" rtlCol="0">
            <a:spAutoFit/>
          </a:bodyPr>
          <a:lstStyle/>
          <a:p>
            <a:r>
              <a:rPr lang="es-ES" sz="4400" dirty="0" smtClean="0">
                <a:solidFill>
                  <a:schemeClr val="bg1"/>
                </a:solidFill>
              </a:rPr>
              <a:t>Guía:</a:t>
            </a:r>
            <a:endParaRPr lang="es-GT" sz="4400" dirty="0">
              <a:solidFill>
                <a:schemeClr val="bg1"/>
              </a:solidFill>
            </a:endParaRPr>
          </a:p>
        </p:txBody>
      </p:sp>
      <p:sp>
        <p:nvSpPr>
          <p:cNvPr id="8" name="7 Cheurón"/>
          <p:cNvSpPr/>
          <p:nvPr/>
        </p:nvSpPr>
        <p:spPr>
          <a:xfrm>
            <a:off x="2515688" y="611052"/>
            <a:ext cx="660400" cy="990600"/>
          </a:xfrm>
          <a:prstGeom prst="chevron">
            <a:avLst/>
          </a:prstGeom>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GT">
              <a:solidFill>
                <a:schemeClr val="tx1"/>
              </a:solidFill>
            </a:endParaRPr>
          </a:p>
        </p:txBody>
      </p:sp>
    </p:spTree>
    <p:extLst>
      <p:ext uri="{BB962C8B-B14F-4D97-AF65-F5344CB8AC3E}">
        <p14:creationId xmlns:p14="http://schemas.microsoft.com/office/powerpoint/2010/main" xmlns="" val="3868375100"/>
      </p:ext>
    </p:extLst>
  </p:cSld>
  <p:clrMapOvr>
    <a:masterClrMapping/>
  </p:clrMapOvr>
  <p:transition>
    <p:wedge/>
  </p:transition>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Elipse"/>
          <p:cNvSpPr/>
          <p:nvPr/>
        </p:nvSpPr>
        <p:spPr>
          <a:xfrm>
            <a:off x="0" y="1567543"/>
            <a:ext cx="1267096" cy="875211"/>
          </a:xfrm>
          <a:prstGeom prst="ellipse">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s-GT" b="1" dirty="0" smtClean="0">
                <a:effectLst>
                  <a:outerShdw blurRad="38100" dist="38100" dir="2700000" algn="tl">
                    <a:srgbClr val="000000">
                      <a:alpha val="43137"/>
                    </a:srgbClr>
                  </a:outerShdw>
                </a:effectLst>
              </a:rPr>
              <a:t>NIC 16</a:t>
            </a:r>
            <a:endParaRPr lang="es-GT" b="1" dirty="0">
              <a:effectLst>
                <a:outerShdw blurRad="38100" dist="38100" dir="2700000" algn="tl">
                  <a:srgbClr val="000000">
                    <a:alpha val="43137"/>
                  </a:srgbClr>
                </a:outerShdw>
              </a:effectLst>
            </a:endParaRPr>
          </a:p>
        </p:txBody>
      </p:sp>
      <p:sp>
        <p:nvSpPr>
          <p:cNvPr id="7" name="CuadroTexto 6"/>
          <p:cNvSpPr txBox="1"/>
          <p:nvPr/>
        </p:nvSpPr>
        <p:spPr>
          <a:xfrm>
            <a:off x="169816" y="2199642"/>
            <a:ext cx="11865429" cy="3970318"/>
          </a:xfrm>
          <a:prstGeom prst="rect">
            <a:avLst/>
          </a:prstGeom>
          <a:noFill/>
          <a:ln w="28575">
            <a:solidFill>
              <a:srgbClr val="00B050"/>
            </a:solidFill>
          </a:ln>
        </p:spPr>
        <p:txBody>
          <a:bodyPr wrap="square" rtlCol="0">
            <a:spAutoFit/>
          </a:bodyPr>
          <a:lstStyle/>
          <a:p>
            <a:pPr marL="742950" indent="-742950" algn="just">
              <a:buAutoNum type="arabicPeriod" startAt="3"/>
            </a:pPr>
            <a:r>
              <a:rPr lang="es-ES" sz="3600" b="1" dirty="0" smtClean="0">
                <a:cs typeface="Arial" panose="020B0604020202020204" pitchFamily="34" charset="0"/>
              </a:rPr>
              <a:t>Sí se incrementa el importe en libros de un activo como consecuencia de una revaluación, este aumento se reconocerá en otro resultado integral y se acumulará en el patrimonio bajo el encabezamiento de Superávit Acumulado.</a:t>
            </a:r>
          </a:p>
          <a:p>
            <a:pPr marL="742950" indent="-742950" algn="just"/>
            <a:r>
              <a:rPr lang="es-ES" sz="3600" b="1" dirty="0" smtClean="0">
                <a:cs typeface="Arial" panose="020B0604020202020204" pitchFamily="34" charset="0"/>
              </a:rPr>
              <a:t>	De igual manera sí se reduce el importe en libros, se reconocerá primero en el ORI.</a:t>
            </a:r>
            <a:endParaRPr lang="es-ES" sz="4800" dirty="0" smtClean="0">
              <a:cs typeface="Arial" panose="020B0604020202020204" pitchFamily="34" charset="0"/>
            </a:endParaRPr>
          </a:p>
        </p:txBody>
      </p:sp>
      <p:sp>
        <p:nvSpPr>
          <p:cNvPr id="4" name="Rectángulo 5"/>
          <p:cNvSpPr/>
          <p:nvPr/>
        </p:nvSpPr>
        <p:spPr>
          <a:xfrm>
            <a:off x="3165411" y="505712"/>
            <a:ext cx="8591160" cy="1200329"/>
          </a:xfrm>
          <a:prstGeom prst="rect">
            <a:avLst/>
          </a:prstGeom>
          <a:solidFill>
            <a:srgbClr val="7030A0"/>
          </a:solidFill>
        </p:spPr>
        <p:style>
          <a:lnRef idx="2">
            <a:schemeClr val="accent4">
              <a:shade val="50000"/>
            </a:schemeClr>
          </a:lnRef>
          <a:fillRef idx="1">
            <a:schemeClr val="accent4"/>
          </a:fillRef>
          <a:effectRef idx="0">
            <a:schemeClr val="accent4"/>
          </a:effectRef>
          <a:fontRef idx="minor">
            <a:schemeClr val="lt1"/>
          </a:fontRef>
        </p:style>
        <p:txBody>
          <a:bodyPr wrap="square" lIns="91440" tIns="45720" rIns="91440" bIns="45720">
            <a:spAutoFit/>
          </a:bodyPr>
          <a:lstStyle/>
          <a:p>
            <a:r>
              <a:rPr lang="es-ES" sz="3600" b="1" cap="none" spc="0" dirty="0" smtClean="0">
                <a:ln w="10160">
                  <a:solidFill>
                    <a:schemeClr val="accent5"/>
                  </a:solidFill>
                  <a:prstDash val="solid"/>
                </a:ln>
                <a:solidFill>
                  <a:srgbClr val="FFFFFF"/>
                </a:solidFill>
                <a:effectLst>
                  <a:outerShdw blurRad="38100" dist="22860" dir="5400000" algn="tl" rotWithShape="0">
                    <a:srgbClr val="000000">
                      <a:alpha val="30000"/>
                    </a:srgbClr>
                  </a:outerShdw>
                </a:effectLst>
                <a:cs typeface="Arial" pitchFamily="34" charset="0"/>
              </a:rPr>
              <a:t>Aplicación del Model</a:t>
            </a:r>
            <a:r>
              <a:rPr lang="es-ES" sz="3600" b="1" dirty="0" smtClean="0">
                <a:ln w="10160">
                  <a:solidFill>
                    <a:schemeClr val="accent5"/>
                  </a:solidFill>
                  <a:prstDash val="solid"/>
                </a:ln>
                <a:solidFill>
                  <a:srgbClr val="FFFFFF"/>
                </a:solidFill>
                <a:effectLst>
                  <a:outerShdw blurRad="38100" dist="22860" dir="5400000" algn="tl" rotWithShape="0">
                    <a:srgbClr val="000000">
                      <a:alpha val="30000"/>
                    </a:srgbClr>
                  </a:outerShdw>
                </a:effectLst>
                <a:cs typeface="Arial" pitchFamily="34" charset="0"/>
              </a:rPr>
              <a:t>o de Revaluación</a:t>
            </a:r>
            <a:r>
              <a:rPr lang="es-ES" sz="3600" b="1" cap="none" spc="0" dirty="0" smtClean="0">
                <a:ln w="10160">
                  <a:solidFill>
                    <a:schemeClr val="accent5"/>
                  </a:solidFill>
                  <a:prstDash val="solid"/>
                </a:ln>
                <a:solidFill>
                  <a:srgbClr val="FFFFFF"/>
                </a:solidFill>
                <a:effectLst>
                  <a:outerShdw blurRad="38100" dist="22860" dir="5400000" algn="tl" rotWithShape="0">
                    <a:srgbClr val="000000">
                      <a:alpha val="30000"/>
                    </a:srgbClr>
                  </a:outerShdw>
                </a:effectLst>
                <a:cs typeface="Arial" pitchFamily="34" charset="0"/>
              </a:rPr>
              <a:t> Párrafos </a:t>
            </a:r>
            <a:r>
              <a:rPr lang="es-ES" sz="3600" b="1" dirty="0" smtClean="0">
                <a:ln w="10160">
                  <a:solidFill>
                    <a:schemeClr val="accent5"/>
                  </a:solidFill>
                  <a:prstDash val="solid"/>
                </a:ln>
                <a:solidFill>
                  <a:srgbClr val="FFFFFF"/>
                </a:solidFill>
                <a:effectLst>
                  <a:outerShdw blurRad="38100" dist="22860" dir="5400000" algn="tl" rotWithShape="0">
                    <a:srgbClr val="000000">
                      <a:alpha val="30000"/>
                    </a:srgbClr>
                  </a:outerShdw>
                </a:effectLst>
                <a:cs typeface="Arial" pitchFamily="34" charset="0"/>
              </a:rPr>
              <a:t>17-15B-D alineado NIC 16</a:t>
            </a:r>
            <a:endParaRPr lang="es-ES" sz="3600" b="1" cap="none" spc="0" dirty="0">
              <a:ln w="10160">
                <a:solidFill>
                  <a:schemeClr val="accent5"/>
                </a:solidFill>
                <a:prstDash val="solid"/>
              </a:ln>
              <a:solidFill>
                <a:srgbClr val="FFFFFF"/>
              </a:solidFill>
              <a:effectLst>
                <a:outerShdw blurRad="38100" dist="22860" dir="5400000" algn="tl" rotWithShape="0">
                  <a:srgbClr val="000000">
                    <a:alpha val="30000"/>
                  </a:srgbClr>
                </a:outerShdw>
              </a:effectLst>
              <a:cs typeface="Arial" pitchFamily="34" charset="0"/>
            </a:endParaRPr>
          </a:p>
        </p:txBody>
      </p:sp>
      <p:sp>
        <p:nvSpPr>
          <p:cNvPr id="5" name="CuadroTexto 5"/>
          <p:cNvSpPr txBox="1"/>
          <p:nvPr/>
        </p:nvSpPr>
        <p:spPr>
          <a:xfrm>
            <a:off x="1009324" y="729825"/>
            <a:ext cx="1592362" cy="769441"/>
          </a:xfrm>
          <a:prstGeom prst="rect">
            <a:avLst/>
          </a:prstGeom>
          <a:solidFill>
            <a:srgbClr val="002060"/>
          </a:solidFill>
          <a:scene3d>
            <a:camera prst="orthographicFront"/>
            <a:lightRig rig="threePt" dir="t"/>
          </a:scene3d>
          <a:sp3d>
            <a:bevelT/>
          </a:sp3d>
        </p:spPr>
        <p:txBody>
          <a:bodyPr wrap="square" rtlCol="0">
            <a:spAutoFit/>
          </a:bodyPr>
          <a:lstStyle/>
          <a:p>
            <a:r>
              <a:rPr lang="es-ES" sz="4400" dirty="0" smtClean="0">
                <a:solidFill>
                  <a:schemeClr val="bg1"/>
                </a:solidFill>
              </a:rPr>
              <a:t>Guía:</a:t>
            </a:r>
            <a:endParaRPr lang="es-GT" sz="4400" dirty="0">
              <a:solidFill>
                <a:schemeClr val="bg1"/>
              </a:solidFill>
            </a:endParaRPr>
          </a:p>
        </p:txBody>
      </p:sp>
      <p:sp>
        <p:nvSpPr>
          <p:cNvPr id="8" name="7 Cheurón"/>
          <p:cNvSpPr/>
          <p:nvPr/>
        </p:nvSpPr>
        <p:spPr>
          <a:xfrm>
            <a:off x="2464163" y="675277"/>
            <a:ext cx="660400" cy="990600"/>
          </a:xfrm>
          <a:prstGeom prst="chevron">
            <a:avLst/>
          </a:prstGeom>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GT">
              <a:solidFill>
                <a:schemeClr val="tx1"/>
              </a:solidFill>
            </a:endParaRPr>
          </a:p>
        </p:txBody>
      </p:sp>
    </p:spTree>
    <p:extLst>
      <p:ext uri="{BB962C8B-B14F-4D97-AF65-F5344CB8AC3E}">
        <p14:creationId xmlns:p14="http://schemas.microsoft.com/office/powerpoint/2010/main" xmlns="" val="3868375100"/>
      </p:ext>
    </p:extLst>
  </p:cSld>
  <p:clrMapOvr>
    <a:masterClrMapping/>
  </p:clrMapOvr>
  <p:transition>
    <p:wedge/>
  </p:transition>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uadroTexto 6"/>
          <p:cNvSpPr txBox="1"/>
          <p:nvPr/>
        </p:nvSpPr>
        <p:spPr>
          <a:xfrm>
            <a:off x="156754" y="2284702"/>
            <a:ext cx="11821886" cy="3416320"/>
          </a:xfrm>
          <a:prstGeom prst="rect">
            <a:avLst/>
          </a:prstGeom>
          <a:noFill/>
          <a:ln w="28575">
            <a:solidFill>
              <a:srgbClr val="00B050"/>
            </a:solidFill>
          </a:ln>
        </p:spPr>
        <p:txBody>
          <a:bodyPr wrap="square" rtlCol="0">
            <a:spAutoFit/>
          </a:bodyPr>
          <a:lstStyle/>
          <a:p>
            <a:pPr marL="742950" indent="-742950" algn="just">
              <a:buAutoNum type="arabicPeriod" startAt="3"/>
            </a:pPr>
            <a:r>
              <a:rPr lang="es-ES" sz="3600" b="1" dirty="0" smtClean="0">
                <a:cs typeface="Arial" panose="020B0604020202020204" pitchFamily="34" charset="0"/>
              </a:rPr>
              <a:t>Se revelará: </a:t>
            </a:r>
          </a:p>
          <a:p>
            <a:pPr marL="742950" indent="-742950" algn="just"/>
            <a:r>
              <a:rPr lang="es-ES" sz="3600" b="1" dirty="0" smtClean="0">
                <a:cs typeface="Arial" panose="020B0604020202020204" pitchFamily="34" charset="0"/>
              </a:rPr>
              <a:t>	La fecha de la revaluación, el tasador, los métodos y suposiciones, el valor en libros si se habría reconocido por el modelo del costo, el superávit por revaluación, sus movimientos y cualquier restricción sobre su distribución a los accionistas. </a:t>
            </a:r>
            <a:endParaRPr lang="es-ES" sz="4800" dirty="0" smtClean="0">
              <a:cs typeface="Arial" panose="020B0604020202020204" pitchFamily="34" charset="0"/>
            </a:endParaRPr>
          </a:p>
        </p:txBody>
      </p:sp>
      <p:sp>
        <p:nvSpPr>
          <p:cNvPr id="4" name="Rectángulo 5"/>
          <p:cNvSpPr/>
          <p:nvPr/>
        </p:nvSpPr>
        <p:spPr>
          <a:xfrm>
            <a:off x="3165411" y="701655"/>
            <a:ext cx="8391589" cy="1200329"/>
          </a:xfrm>
          <a:prstGeom prst="rect">
            <a:avLst/>
          </a:prstGeom>
          <a:solidFill>
            <a:srgbClr val="7030A0"/>
          </a:solidFill>
        </p:spPr>
        <p:style>
          <a:lnRef idx="2">
            <a:schemeClr val="accent4">
              <a:shade val="50000"/>
            </a:schemeClr>
          </a:lnRef>
          <a:fillRef idx="1">
            <a:schemeClr val="accent4"/>
          </a:fillRef>
          <a:effectRef idx="0">
            <a:schemeClr val="accent4"/>
          </a:effectRef>
          <a:fontRef idx="minor">
            <a:schemeClr val="lt1"/>
          </a:fontRef>
        </p:style>
        <p:txBody>
          <a:bodyPr wrap="square" lIns="91440" tIns="45720" rIns="91440" bIns="45720">
            <a:spAutoFit/>
          </a:bodyPr>
          <a:lstStyle/>
          <a:p>
            <a:r>
              <a:rPr lang="es-ES" sz="3600" b="1" cap="none" spc="0" dirty="0" smtClean="0">
                <a:ln w="10160">
                  <a:solidFill>
                    <a:schemeClr val="accent5"/>
                  </a:solidFill>
                  <a:prstDash val="solid"/>
                </a:ln>
                <a:solidFill>
                  <a:srgbClr val="FFFFFF"/>
                </a:solidFill>
                <a:effectLst>
                  <a:outerShdw blurRad="38100" dist="22860" dir="5400000" algn="tl" rotWithShape="0">
                    <a:srgbClr val="000000">
                      <a:alpha val="30000"/>
                    </a:srgbClr>
                  </a:outerShdw>
                </a:effectLst>
                <a:cs typeface="Arial" pitchFamily="34" charset="0"/>
              </a:rPr>
              <a:t>Aplicación del Model</a:t>
            </a:r>
            <a:r>
              <a:rPr lang="es-ES" sz="3600" b="1" dirty="0" smtClean="0">
                <a:ln w="10160">
                  <a:solidFill>
                    <a:schemeClr val="accent5"/>
                  </a:solidFill>
                  <a:prstDash val="solid"/>
                </a:ln>
                <a:solidFill>
                  <a:srgbClr val="FFFFFF"/>
                </a:solidFill>
                <a:effectLst>
                  <a:outerShdw blurRad="38100" dist="22860" dir="5400000" algn="tl" rotWithShape="0">
                    <a:srgbClr val="000000">
                      <a:alpha val="30000"/>
                    </a:srgbClr>
                  </a:outerShdw>
                </a:effectLst>
                <a:cs typeface="Arial" pitchFamily="34" charset="0"/>
              </a:rPr>
              <a:t>o de Revaluación</a:t>
            </a:r>
            <a:r>
              <a:rPr lang="es-ES" sz="3600" b="1" cap="none" spc="0" dirty="0" smtClean="0">
                <a:ln w="10160">
                  <a:solidFill>
                    <a:schemeClr val="accent5"/>
                  </a:solidFill>
                  <a:prstDash val="solid"/>
                </a:ln>
                <a:solidFill>
                  <a:srgbClr val="FFFFFF"/>
                </a:solidFill>
                <a:effectLst>
                  <a:outerShdw blurRad="38100" dist="22860" dir="5400000" algn="tl" rotWithShape="0">
                    <a:srgbClr val="000000">
                      <a:alpha val="30000"/>
                    </a:srgbClr>
                  </a:outerShdw>
                </a:effectLst>
                <a:cs typeface="Arial" pitchFamily="34" charset="0"/>
              </a:rPr>
              <a:t> Párrafos </a:t>
            </a:r>
            <a:r>
              <a:rPr lang="es-ES" sz="3600" b="1" dirty="0" smtClean="0">
                <a:ln w="10160">
                  <a:solidFill>
                    <a:schemeClr val="accent5"/>
                  </a:solidFill>
                  <a:prstDash val="solid"/>
                </a:ln>
                <a:solidFill>
                  <a:srgbClr val="FFFFFF"/>
                </a:solidFill>
                <a:effectLst>
                  <a:outerShdw blurRad="38100" dist="22860" dir="5400000" algn="tl" rotWithShape="0">
                    <a:srgbClr val="000000">
                      <a:alpha val="30000"/>
                    </a:srgbClr>
                  </a:outerShdw>
                </a:effectLst>
                <a:cs typeface="Arial" pitchFamily="34" charset="0"/>
              </a:rPr>
              <a:t>17-15B-D alineado NIC 16</a:t>
            </a:r>
            <a:endParaRPr lang="es-ES" sz="3600" b="1" cap="none" spc="0" dirty="0">
              <a:ln w="10160">
                <a:solidFill>
                  <a:schemeClr val="accent5"/>
                </a:solidFill>
                <a:prstDash val="solid"/>
              </a:ln>
              <a:solidFill>
                <a:srgbClr val="FFFFFF"/>
              </a:solidFill>
              <a:effectLst>
                <a:outerShdw blurRad="38100" dist="22860" dir="5400000" algn="tl" rotWithShape="0">
                  <a:srgbClr val="000000">
                    <a:alpha val="30000"/>
                  </a:srgbClr>
                </a:outerShdw>
              </a:effectLst>
              <a:cs typeface="Arial" pitchFamily="34" charset="0"/>
            </a:endParaRPr>
          </a:p>
        </p:txBody>
      </p:sp>
      <p:sp>
        <p:nvSpPr>
          <p:cNvPr id="5" name="CuadroTexto 5"/>
          <p:cNvSpPr txBox="1"/>
          <p:nvPr/>
        </p:nvSpPr>
        <p:spPr>
          <a:xfrm>
            <a:off x="1007873" y="844488"/>
            <a:ext cx="1592362" cy="769441"/>
          </a:xfrm>
          <a:prstGeom prst="rect">
            <a:avLst/>
          </a:prstGeom>
          <a:solidFill>
            <a:srgbClr val="002060"/>
          </a:solidFill>
          <a:scene3d>
            <a:camera prst="orthographicFront"/>
            <a:lightRig rig="threePt" dir="t"/>
          </a:scene3d>
          <a:sp3d>
            <a:bevelT/>
          </a:sp3d>
        </p:spPr>
        <p:txBody>
          <a:bodyPr wrap="square" rtlCol="0">
            <a:spAutoFit/>
          </a:bodyPr>
          <a:lstStyle/>
          <a:p>
            <a:r>
              <a:rPr lang="es-ES" sz="4400" dirty="0" smtClean="0">
                <a:solidFill>
                  <a:schemeClr val="bg1"/>
                </a:solidFill>
              </a:rPr>
              <a:t>Guía:</a:t>
            </a:r>
            <a:endParaRPr lang="es-GT" sz="4400" dirty="0">
              <a:solidFill>
                <a:schemeClr val="bg1"/>
              </a:solidFill>
            </a:endParaRPr>
          </a:p>
        </p:txBody>
      </p:sp>
      <p:sp>
        <p:nvSpPr>
          <p:cNvPr id="8" name="7 Cheurón"/>
          <p:cNvSpPr/>
          <p:nvPr/>
        </p:nvSpPr>
        <p:spPr>
          <a:xfrm>
            <a:off x="2514963" y="765266"/>
            <a:ext cx="660400" cy="990600"/>
          </a:xfrm>
          <a:prstGeom prst="chevron">
            <a:avLst/>
          </a:prstGeom>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GT">
              <a:solidFill>
                <a:schemeClr val="tx1"/>
              </a:solidFill>
            </a:endParaRPr>
          </a:p>
        </p:txBody>
      </p:sp>
    </p:spTree>
    <p:extLst>
      <p:ext uri="{BB962C8B-B14F-4D97-AF65-F5344CB8AC3E}">
        <p14:creationId xmlns:p14="http://schemas.microsoft.com/office/powerpoint/2010/main" xmlns="" val="3868375100"/>
      </p:ext>
    </p:extLst>
  </p:cSld>
  <p:clrMapOvr>
    <a:masterClrMapping/>
  </p:clrMapOvr>
  <p:transition>
    <p:wedge/>
  </p:transition>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3"/>
          <p:cNvSpPr/>
          <p:nvPr/>
        </p:nvSpPr>
        <p:spPr>
          <a:xfrm>
            <a:off x="215900" y="927827"/>
            <a:ext cx="11798300" cy="1077218"/>
          </a:xfrm>
          <a:prstGeom prst="rect">
            <a:avLst/>
          </a:prstGeom>
          <a:solidFill>
            <a:srgbClr val="002060"/>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square">
            <a:spAutoFit/>
          </a:bodyPr>
          <a:lstStyle/>
          <a:p>
            <a:pPr marL="742950" indent="-742950">
              <a:buAutoNum type="arabicPeriod" startAt="10"/>
            </a:pPr>
            <a:r>
              <a:rPr lang="es-ES" sz="3200" b="1" dirty="0" smtClean="0">
                <a:solidFill>
                  <a:schemeClr val="bg1"/>
                </a:solidFill>
                <a:effectLst>
                  <a:outerShdw blurRad="38100" dist="38100" dir="2700000" algn="tl">
                    <a:srgbClr val="000000">
                      <a:alpha val="43137"/>
                    </a:srgbClr>
                  </a:outerShdw>
                </a:effectLst>
                <a:cs typeface="Arial" panose="020B0604020202020204" pitchFamily="34" charset="0"/>
              </a:rPr>
              <a:t>POLÍTICAS CONTABLES, CAMBIOS EN LAS ESTIMACIONES CONTABLES Y ERRORES</a:t>
            </a:r>
            <a:endParaRPr lang="es-ES" sz="3200" b="1" dirty="0">
              <a:solidFill>
                <a:schemeClr val="bg1"/>
              </a:solidFill>
              <a:effectLst>
                <a:outerShdw blurRad="38100" dist="38100" dir="2700000" algn="tl">
                  <a:srgbClr val="000000">
                    <a:alpha val="43137"/>
                  </a:srgbClr>
                </a:outerShdw>
              </a:effectLst>
              <a:cs typeface="Arial" panose="020B0604020202020204" pitchFamily="34" charset="0"/>
            </a:endParaRPr>
          </a:p>
        </p:txBody>
      </p:sp>
      <p:sp>
        <p:nvSpPr>
          <p:cNvPr id="3" name="CuadroTexto 2"/>
          <p:cNvSpPr txBox="1"/>
          <p:nvPr/>
        </p:nvSpPr>
        <p:spPr>
          <a:xfrm>
            <a:off x="407126" y="2222862"/>
            <a:ext cx="8193397" cy="2554545"/>
          </a:xfrm>
          <a:prstGeom prst="rect">
            <a:avLst/>
          </a:prstGeom>
          <a:noFill/>
          <a:ln w="28575">
            <a:solidFill>
              <a:srgbClr val="00B050"/>
            </a:solidFill>
          </a:ln>
        </p:spPr>
        <p:txBody>
          <a:bodyPr wrap="square" rtlCol="0">
            <a:spAutoFit/>
          </a:bodyPr>
          <a:lstStyle/>
          <a:p>
            <a:pPr algn="just"/>
            <a:r>
              <a:rPr lang="es-GT" sz="4000" dirty="0" smtClean="0"/>
              <a:t>La implementación por primera vez del modelo del costo de revaluación, se considera un cambio en política contable</a:t>
            </a:r>
            <a:endParaRPr lang="es-GT" sz="4000" dirty="0"/>
          </a:p>
        </p:txBody>
      </p:sp>
      <p:sp>
        <p:nvSpPr>
          <p:cNvPr id="5" name="4 Flecha a la derecha con bandas"/>
          <p:cNvSpPr/>
          <p:nvPr/>
        </p:nvSpPr>
        <p:spPr>
          <a:xfrm>
            <a:off x="6217921" y="4990010"/>
            <a:ext cx="1058091" cy="1554480"/>
          </a:xfrm>
          <a:prstGeom prst="stripedRightArrow">
            <a:avLst/>
          </a:prstGeom>
          <a:solidFill>
            <a:schemeClr val="accent5">
              <a:lumMod val="60000"/>
              <a:lumOff val="40000"/>
            </a:schemeClr>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GT"/>
          </a:p>
        </p:txBody>
      </p:sp>
      <p:sp>
        <p:nvSpPr>
          <p:cNvPr id="6" name="5 CuadroTexto"/>
          <p:cNvSpPr txBox="1"/>
          <p:nvPr/>
        </p:nvSpPr>
        <p:spPr>
          <a:xfrm>
            <a:off x="7432765" y="5538651"/>
            <a:ext cx="4153991" cy="461665"/>
          </a:xfrm>
          <a:prstGeom prst="rect">
            <a:avLst/>
          </a:prstGeom>
          <a:noFill/>
          <a:ln w="28575">
            <a:solidFill>
              <a:srgbClr val="C00000"/>
            </a:solidFill>
          </a:ln>
        </p:spPr>
        <p:txBody>
          <a:bodyPr wrap="square" rtlCol="0">
            <a:spAutoFit/>
          </a:bodyPr>
          <a:lstStyle/>
          <a:p>
            <a:r>
              <a:rPr lang="es-GT" sz="2400" dirty="0" smtClean="0"/>
              <a:t>MODIFICA LA SECCIÓN 10</a:t>
            </a:r>
            <a:endParaRPr lang="es-GT" sz="2400" dirty="0"/>
          </a:p>
        </p:txBody>
      </p:sp>
    </p:spTree>
    <p:extLst>
      <p:ext uri="{BB962C8B-B14F-4D97-AF65-F5344CB8AC3E}">
        <p14:creationId xmlns:p14="http://schemas.microsoft.com/office/powerpoint/2010/main" xmlns="" val="2137711708"/>
      </p:ext>
    </p:extLst>
  </p:cSld>
  <p:clrMapOvr>
    <a:masterClrMapping/>
  </p:clrMapOvr>
  <p:transition>
    <p:wedge/>
  </p:transition>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3"/>
          <p:cNvSpPr/>
          <p:nvPr/>
        </p:nvSpPr>
        <p:spPr>
          <a:xfrm>
            <a:off x="165100" y="407127"/>
            <a:ext cx="11798300" cy="1077218"/>
          </a:xfrm>
          <a:prstGeom prst="rect">
            <a:avLst/>
          </a:prstGeom>
          <a:solidFill>
            <a:srgbClr val="002060"/>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square">
            <a:spAutoFit/>
          </a:bodyPr>
          <a:lstStyle/>
          <a:p>
            <a:pPr marL="742950" indent="-742950">
              <a:buAutoNum type="arabicPeriod" startAt="10"/>
            </a:pPr>
            <a:r>
              <a:rPr lang="es-ES" sz="3200" b="1" dirty="0" smtClean="0">
                <a:solidFill>
                  <a:schemeClr val="bg1"/>
                </a:solidFill>
                <a:effectLst>
                  <a:outerShdw blurRad="38100" dist="38100" dir="2700000" algn="tl">
                    <a:srgbClr val="000000">
                      <a:alpha val="43137"/>
                    </a:srgbClr>
                  </a:outerShdw>
                </a:effectLst>
                <a:cs typeface="Arial" panose="020B0604020202020204" pitchFamily="34" charset="0"/>
              </a:rPr>
              <a:t>POLÍTICAS CONTABLES, CAMBIOS EN LAS ESTIMACIONES CONTABLES Y ERRORES</a:t>
            </a:r>
            <a:endParaRPr lang="es-ES" sz="3200" b="1" dirty="0">
              <a:solidFill>
                <a:schemeClr val="bg1"/>
              </a:solidFill>
              <a:effectLst>
                <a:outerShdw blurRad="38100" dist="38100" dir="2700000" algn="tl">
                  <a:srgbClr val="000000">
                    <a:alpha val="43137"/>
                  </a:srgbClr>
                </a:outerShdw>
              </a:effectLst>
              <a:cs typeface="Arial" panose="020B0604020202020204" pitchFamily="34" charset="0"/>
            </a:endParaRPr>
          </a:p>
        </p:txBody>
      </p:sp>
      <p:sp>
        <p:nvSpPr>
          <p:cNvPr id="5" name="4 CuadroTexto"/>
          <p:cNvSpPr txBox="1"/>
          <p:nvPr/>
        </p:nvSpPr>
        <p:spPr>
          <a:xfrm>
            <a:off x="165100" y="1625600"/>
            <a:ext cx="6908800" cy="646331"/>
          </a:xfrm>
          <a:prstGeom prst="rect">
            <a:avLst/>
          </a:prstGeom>
          <a:solidFill>
            <a:schemeClr val="accent4">
              <a:lumMod val="40000"/>
              <a:lumOff val="60000"/>
            </a:schemeClr>
          </a:solidFill>
        </p:spPr>
        <p:txBody>
          <a:bodyPr wrap="square" rtlCol="0">
            <a:spAutoFit/>
          </a:bodyPr>
          <a:lstStyle/>
          <a:p>
            <a:r>
              <a:rPr lang="es-GT" sz="3600" b="1" dirty="0" smtClean="0">
                <a:effectLst>
                  <a:outerShdw blurRad="38100" dist="38100" dir="2700000" algn="tl">
                    <a:srgbClr val="000000">
                      <a:alpha val="43137"/>
                    </a:srgbClr>
                  </a:outerShdw>
                </a:effectLst>
              </a:rPr>
              <a:t>Se adiciona el párrafo 10.A</a:t>
            </a:r>
            <a:endParaRPr lang="es-GT" sz="3600" b="1" dirty="0">
              <a:effectLst>
                <a:outerShdw blurRad="38100" dist="38100" dir="2700000" algn="tl">
                  <a:srgbClr val="000000">
                    <a:alpha val="43137"/>
                  </a:srgbClr>
                </a:outerShdw>
              </a:effectLst>
            </a:endParaRPr>
          </a:p>
        </p:txBody>
      </p:sp>
      <p:sp>
        <p:nvSpPr>
          <p:cNvPr id="8" name="CuadroTexto 6"/>
          <p:cNvSpPr txBox="1"/>
          <p:nvPr/>
        </p:nvSpPr>
        <p:spPr>
          <a:xfrm>
            <a:off x="0" y="2335207"/>
            <a:ext cx="12035246" cy="3970318"/>
          </a:xfrm>
          <a:prstGeom prst="rect">
            <a:avLst/>
          </a:prstGeom>
          <a:noFill/>
        </p:spPr>
        <p:txBody>
          <a:bodyPr wrap="square" rtlCol="0">
            <a:spAutoFit/>
          </a:bodyPr>
          <a:lstStyle/>
          <a:p>
            <a:pPr marL="742950" indent="-742950" algn="just"/>
            <a:r>
              <a:rPr lang="es-ES" sz="3600" b="1" dirty="0" smtClean="0">
                <a:cs typeface="Arial" panose="020B0604020202020204" pitchFamily="34" charset="0"/>
              </a:rPr>
              <a:t>4. La aplicación por primera vez de una política que consista en la revaluación de activos, es un cambio en la política contable que ha de ser tratado como una revaluación, de acuerdo con la sección 17. Por consiguiente, un cambio en el modelo del costo al modelo de revaluación, se contabilizará de </a:t>
            </a:r>
            <a:r>
              <a:rPr lang="es-ES" sz="3600" b="1" u="sng" dirty="0" smtClean="0">
                <a:effectLst>
                  <a:outerShdw blurRad="38100" dist="38100" dir="2700000" algn="tl">
                    <a:srgbClr val="000000">
                      <a:alpha val="43137"/>
                    </a:srgbClr>
                  </a:outerShdw>
                </a:effectLst>
                <a:cs typeface="Arial" panose="020B0604020202020204" pitchFamily="34" charset="0"/>
              </a:rPr>
              <a:t>forma prospectiva</a:t>
            </a:r>
            <a:r>
              <a:rPr lang="es-ES" sz="3600" b="1" dirty="0" smtClean="0">
                <a:cs typeface="Arial" panose="020B0604020202020204" pitchFamily="34" charset="0"/>
              </a:rPr>
              <a:t>, en lugar de hacerlo retroactiva.</a:t>
            </a:r>
            <a:endParaRPr lang="es-ES" sz="4800" dirty="0" smtClean="0">
              <a:cs typeface="Arial" panose="020B0604020202020204" pitchFamily="34" charset="0"/>
            </a:endParaRPr>
          </a:p>
        </p:txBody>
      </p:sp>
    </p:spTree>
    <p:extLst>
      <p:ext uri="{BB962C8B-B14F-4D97-AF65-F5344CB8AC3E}">
        <p14:creationId xmlns:p14="http://schemas.microsoft.com/office/powerpoint/2010/main" xmlns="" val="3868375100"/>
      </p:ext>
    </p:extLst>
  </p:cSld>
  <p:clrMapOvr>
    <a:masterClrMapping/>
  </p:clrMapOvr>
  <p:transition>
    <p:wedg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210820" y="748212"/>
            <a:ext cx="5525589" cy="461665"/>
          </a:xfrm>
          <a:prstGeom prst="rect">
            <a:avLst/>
          </a:prstGeom>
          <a:solidFill>
            <a:srgbClr val="0070C0"/>
          </a:solidFill>
          <a:effectLst>
            <a:innerShdw blurRad="63500" dist="50800" dir="18900000">
              <a:prstClr val="black">
                <a:alpha val="50000"/>
              </a:prstClr>
            </a:innerShdw>
          </a:effectLst>
        </p:spPr>
        <p:txBody>
          <a:bodyPr wrap="square" rtlCol="0">
            <a:spAutoFit/>
          </a:bodyPr>
          <a:lstStyle/>
          <a:p>
            <a:pPr algn="ctr"/>
            <a:r>
              <a:rPr lang="es-GT" sz="2400" b="1" dirty="0" smtClean="0">
                <a:solidFill>
                  <a:schemeClr val="bg1"/>
                </a:solidFill>
              </a:rPr>
              <a:t>USUARIOS DE LOS ESTADOS FINANCIEROS</a:t>
            </a:r>
            <a:endParaRPr lang="es-GT" sz="2400" b="1" dirty="0">
              <a:solidFill>
                <a:schemeClr val="bg1"/>
              </a:solidFill>
            </a:endParaRPr>
          </a:p>
        </p:txBody>
      </p:sp>
      <p:sp>
        <p:nvSpPr>
          <p:cNvPr id="9" name="8 Rectángulo redondeado"/>
          <p:cNvSpPr/>
          <p:nvPr/>
        </p:nvSpPr>
        <p:spPr>
          <a:xfrm>
            <a:off x="4271555" y="1881052"/>
            <a:ext cx="1638300" cy="509452"/>
          </a:xfrm>
          <a:prstGeom prst="roundRect">
            <a:avLst/>
          </a:prstGeom>
          <a:solidFill>
            <a:srgbClr val="0070C0"/>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GT" b="1" dirty="0" smtClean="0"/>
              <a:t>EXTERNOS</a:t>
            </a:r>
            <a:endParaRPr lang="es-GT" b="1" dirty="0"/>
          </a:p>
        </p:txBody>
      </p:sp>
      <p:sp>
        <p:nvSpPr>
          <p:cNvPr id="10" name="9 CuadroTexto"/>
          <p:cNvSpPr txBox="1"/>
          <p:nvPr/>
        </p:nvSpPr>
        <p:spPr>
          <a:xfrm>
            <a:off x="6923315" y="1045029"/>
            <a:ext cx="3866606" cy="2246769"/>
          </a:xfrm>
          <a:prstGeom prst="rect">
            <a:avLst/>
          </a:prstGeom>
          <a:solidFill>
            <a:srgbClr val="0070C0"/>
          </a:solidFill>
          <a:scene3d>
            <a:camera prst="orthographicFront"/>
            <a:lightRig rig="threePt" dir="t"/>
          </a:scene3d>
          <a:sp3d>
            <a:bevelT/>
          </a:sp3d>
        </p:spPr>
        <p:txBody>
          <a:bodyPr wrap="square" rtlCol="0">
            <a:spAutoFit/>
          </a:bodyPr>
          <a:lstStyle/>
          <a:p>
            <a:pPr>
              <a:buFont typeface="Arial" pitchFamily="34" charset="0"/>
              <a:buChar char="•"/>
            </a:pPr>
            <a:r>
              <a:rPr lang="es-GT" sz="2000" b="1" dirty="0" smtClean="0">
                <a:solidFill>
                  <a:schemeClr val="bg1"/>
                </a:solidFill>
              </a:rPr>
              <a:t>INVERSIONISTAS</a:t>
            </a:r>
          </a:p>
          <a:p>
            <a:pPr>
              <a:buFont typeface="Arial" pitchFamily="34" charset="0"/>
              <a:buChar char="•"/>
            </a:pPr>
            <a:r>
              <a:rPr lang="es-GT" sz="2000" b="1" dirty="0" smtClean="0">
                <a:solidFill>
                  <a:schemeClr val="bg1"/>
                </a:solidFill>
              </a:rPr>
              <a:t>BANCOS</a:t>
            </a:r>
          </a:p>
          <a:p>
            <a:pPr>
              <a:buFont typeface="Arial" pitchFamily="34" charset="0"/>
              <a:buChar char="•"/>
            </a:pPr>
            <a:r>
              <a:rPr lang="es-GT" sz="2000" b="1" dirty="0" smtClean="0">
                <a:solidFill>
                  <a:schemeClr val="bg1"/>
                </a:solidFill>
              </a:rPr>
              <a:t>ACREEDORES</a:t>
            </a:r>
          </a:p>
          <a:p>
            <a:pPr>
              <a:buFont typeface="Arial" pitchFamily="34" charset="0"/>
              <a:buChar char="•"/>
            </a:pPr>
            <a:r>
              <a:rPr lang="es-GT" sz="2000" b="1" dirty="0" smtClean="0">
                <a:solidFill>
                  <a:schemeClr val="bg1"/>
                </a:solidFill>
              </a:rPr>
              <a:t>PROVEEDORES</a:t>
            </a:r>
          </a:p>
          <a:p>
            <a:pPr>
              <a:buFont typeface="Arial" pitchFamily="34" charset="0"/>
              <a:buChar char="•"/>
            </a:pPr>
            <a:r>
              <a:rPr lang="es-GT" sz="2000" b="1" dirty="0" smtClean="0">
                <a:solidFill>
                  <a:schemeClr val="bg1"/>
                </a:solidFill>
              </a:rPr>
              <a:t>CLIENTES</a:t>
            </a:r>
          </a:p>
          <a:p>
            <a:pPr>
              <a:buFont typeface="Arial" pitchFamily="34" charset="0"/>
              <a:buChar char="•"/>
            </a:pPr>
            <a:r>
              <a:rPr lang="es-GT" sz="2000" b="1" dirty="0" smtClean="0">
                <a:solidFill>
                  <a:schemeClr val="bg1"/>
                </a:solidFill>
              </a:rPr>
              <a:t>ENTIDADES REGULADORAS</a:t>
            </a:r>
          </a:p>
          <a:p>
            <a:pPr>
              <a:buFont typeface="Arial" pitchFamily="34" charset="0"/>
              <a:buChar char="•"/>
            </a:pPr>
            <a:r>
              <a:rPr lang="es-GT" sz="2000" b="1" dirty="0" smtClean="0">
                <a:solidFill>
                  <a:schemeClr val="bg1"/>
                </a:solidFill>
              </a:rPr>
              <a:t>AUDITORES EXTERNOS</a:t>
            </a:r>
            <a:endParaRPr lang="es-GT" b="1" dirty="0" smtClean="0">
              <a:solidFill>
                <a:schemeClr val="bg1"/>
              </a:solidFill>
            </a:endParaRPr>
          </a:p>
        </p:txBody>
      </p:sp>
      <p:sp>
        <p:nvSpPr>
          <p:cNvPr id="11" name="10 Rectángulo redondeado"/>
          <p:cNvSpPr/>
          <p:nvPr/>
        </p:nvSpPr>
        <p:spPr>
          <a:xfrm>
            <a:off x="4267199" y="4946470"/>
            <a:ext cx="1609272" cy="509452"/>
          </a:xfrm>
          <a:prstGeom prst="roundRect">
            <a:avLst/>
          </a:prstGeom>
          <a:solidFill>
            <a:srgbClr val="0070C0"/>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GT" b="1" dirty="0" smtClean="0"/>
              <a:t>INTERNOS</a:t>
            </a:r>
            <a:endParaRPr lang="es-GT" b="1" dirty="0"/>
          </a:p>
        </p:txBody>
      </p:sp>
      <p:sp>
        <p:nvSpPr>
          <p:cNvPr id="12" name="11 CuadroTexto"/>
          <p:cNvSpPr txBox="1"/>
          <p:nvPr/>
        </p:nvSpPr>
        <p:spPr>
          <a:xfrm>
            <a:off x="6918961" y="4437018"/>
            <a:ext cx="3866606" cy="1231106"/>
          </a:xfrm>
          <a:prstGeom prst="rect">
            <a:avLst/>
          </a:prstGeom>
          <a:solidFill>
            <a:srgbClr val="0070C0"/>
          </a:solidFill>
          <a:scene3d>
            <a:camera prst="orthographicFront"/>
            <a:lightRig rig="threePt" dir="t"/>
          </a:scene3d>
          <a:sp3d>
            <a:bevelT/>
          </a:sp3d>
        </p:spPr>
        <p:txBody>
          <a:bodyPr wrap="square" rtlCol="0">
            <a:spAutoFit/>
          </a:bodyPr>
          <a:lstStyle/>
          <a:p>
            <a:pPr>
              <a:buFont typeface="Arial" pitchFamily="34" charset="0"/>
              <a:buChar char="•"/>
            </a:pPr>
            <a:r>
              <a:rPr lang="es-GT" sz="2000" b="1" dirty="0" smtClean="0">
                <a:solidFill>
                  <a:schemeClr val="bg1"/>
                </a:solidFill>
              </a:rPr>
              <a:t>ACCIONISTAS</a:t>
            </a:r>
          </a:p>
          <a:p>
            <a:pPr>
              <a:buFont typeface="Arial" pitchFamily="34" charset="0"/>
              <a:buChar char="•"/>
            </a:pPr>
            <a:r>
              <a:rPr lang="es-GT" b="1" dirty="0" smtClean="0">
                <a:solidFill>
                  <a:schemeClr val="bg1"/>
                </a:solidFill>
              </a:rPr>
              <a:t>DIRECTORES</a:t>
            </a:r>
          </a:p>
          <a:p>
            <a:pPr>
              <a:buFont typeface="Arial" pitchFamily="34" charset="0"/>
              <a:buChar char="•"/>
            </a:pPr>
            <a:r>
              <a:rPr lang="es-GT" b="1" dirty="0" smtClean="0">
                <a:solidFill>
                  <a:schemeClr val="bg1"/>
                </a:solidFill>
              </a:rPr>
              <a:t>ANALISTAS</a:t>
            </a:r>
          </a:p>
          <a:p>
            <a:pPr>
              <a:buFont typeface="Arial" pitchFamily="34" charset="0"/>
              <a:buChar char="•"/>
            </a:pPr>
            <a:r>
              <a:rPr lang="es-GT" b="1" dirty="0" smtClean="0">
                <a:solidFill>
                  <a:schemeClr val="bg1"/>
                </a:solidFill>
              </a:rPr>
              <a:t>AUDITORES INTERNOS</a:t>
            </a:r>
          </a:p>
        </p:txBody>
      </p:sp>
      <p:cxnSp>
        <p:nvCxnSpPr>
          <p:cNvPr id="14" name="13 Conector recto de flecha"/>
          <p:cNvCxnSpPr/>
          <p:nvPr/>
        </p:nvCxnSpPr>
        <p:spPr>
          <a:xfrm flipV="1">
            <a:off x="2508068" y="2207623"/>
            <a:ext cx="1554480" cy="770708"/>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6" name="15 Conector recto de flecha"/>
          <p:cNvCxnSpPr/>
          <p:nvPr/>
        </p:nvCxnSpPr>
        <p:spPr>
          <a:xfrm>
            <a:off x="2508069" y="4323806"/>
            <a:ext cx="1672046" cy="862148"/>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7" name="16 Cerrar llave"/>
          <p:cNvSpPr/>
          <p:nvPr/>
        </p:nvSpPr>
        <p:spPr>
          <a:xfrm>
            <a:off x="5878286" y="1410788"/>
            <a:ext cx="757645" cy="1685109"/>
          </a:xfrm>
          <a:prstGeom prst="rightBrace">
            <a:avLst/>
          </a:prstGeom>
          <a:ln w="28575">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s-GT"/>
          </a:p>
        </p:txBody>
      </p:sp>
      <p:sp>
        <p:nvSpPr>
          <p:cNvPr id="18" name="17 Cerrar llave"/>
          <p:cNvSpPr/>
          <p:nvPr/>
        </p:nvSpPr>
        <p:spPr>
          <a:xfrm>
            <a:off x="6178730" y="4519748"/>
            <a:ext cx="457200" cy="1188720"/>
          </a:xfrm>
          <a:prstGeom prst="rightBrace">
            <a:avLst/>
          </a:prstGeom>
          <a:ln w="28575">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s-GT"/>
          </a:p>
        </p:txBody>
      </p:sp>
      <p:pic>
        <p:nvPicPr>
          <p:cNvPr id="1026" name="Picture 2" descr="C:\Users\valle\AppData\Local\Microsoft\Windows\INetCache\IE\V9UZ44G4\computer-1331579_960_720[1].png"/>
          <p:cNvPicPr>
            <a:picLocks noChangeAspect="1" noChangeArrowheads="1"/>
          </p:cNvPicPr>
          <p:nvPr/>
        </p:nvPicPr>
        <p:blipFill>
          <a:blip r:embed="rId2" cstate="print"/>
          <a:srcRect/>
          <a:stretch>
            <a:fillRect/>
          </a:stretch>
        </p:blipFill>
        <p:spPr bwMode="auto">
          <a:xfrm>
            <a:off x="470260" y="2571205"/>
            <a:ext cx="2259875" cy="2259875"/>
          </a:xfrm>
          <a:prstGeom prst="rect">
            <a:avLst/>
          </a:prstGeom>
          <a:ln>
            <a:noFill/>
          </a:ln>
          <a:effectLst>
            <a:outerShdw blurRad="292100" dist="139700" dir="2700000" algn="tl" rotWithShape="0">
              <a:srgbClr val="333333">
                <a:alpha val="65000"/>
              </a:srgbClr>
            </a:outerShdw>
          </a:effectLst>
        </p:spPr>
      </p:pic>
    </p:spTree>
  </p:cSld>
  <p:clrMapOvr>
    <a:masterClrMapping/>
  </p:clrMapOvr>
  <p:transition>
    <p:wedge/>
  </p:transition>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2"/>
          <p:cNvSpPr txBox="1"/>
          <p:nvPr/>
        </p:nvSpPr>
        <p:spPr>
          <a:xfrm>
            <a:off x="346842" y="541282"/>
            <a:ext cx="11476858" cy="1200329"/>
          </a:xfrm>
          <a:prstGeom prst="rect">
            <a:avLst/>
          </a:prstGeom>
        </p:spPr>
        <p:style>
          <a:lnRef idx="0">
            <a:schemeClr val="accent4"/>
          </a:lnRef>
          <a:fillRef idx="3">
            <a:schemeClr val="accent4"/>
          </a:fillRef>
          <a:effectRef idx="3">
            <a:schemeClr val="accent4"/>
          </a:effectRef>
          <a:fontRef idx="minor">
            <a:schemeClr val="lt1"/>
          </a:fontRef>
        </p:style>
        <p:txBody>
          <a:bodyPr wrap="square" rtlCol="0">
            <a:spAutoFit/>
          </a:bodyPr>
          <a:lstStyle/>
          <a:p>
            <a:r>
              <a:rPr lang="es-ES" sz="3600" b="1" dirty="0" smtClean="0">
                <a:effectLst>
                  <a:outerShdw blurRad="38100" dist="38100" dir="2700000" algn="tl">
                    <a:srgbClr val="000000">
                      <a:alpha val="43137"/>
                    </a:srgbClr>
                  </a:outerShdw>
                </a:effectLst>
                <a:cs typeface="Arial" panose="020B0604020202020204" pitchFamily="34" charset="0"/>
              </a:rPr>
              <a:t>18.	ACTIVOS INTANGIBLES DISTINTOS DE LA PLUSVALÍA</a:t>
            </a:r>
            <a:endParaRPr lang="es-ES" sz="3600" b="1" dirty="0">
              <a:effectLst>
                <a:outerShdw blurRad="38100" dist="38100" dir="2700000" algn="tl">
                  <a:srgbClr val="000000">
                    <a:alpha val="43137"/>
                  </a:srgbClr>
                </a:outerShdw>
              </a:effectLst>
              <a:cs typeface="Arial" panose="020B0604020202020204" pitchFamily="34" charset="0"/>
            </a:endParaRPr>
          </a:p>
        </p:txBody>
      </p:sp>
      <p:sp>
        <p:nvSpPr>
          <p:cNvPr id="3" name="CuadroTexto 3"/>
          <p:cNvSpPr txBox="1"/>
          <p:nvPr/>
        </p:nvSpPr>
        <p:spPr>
          <a:xfrm>
            <a:off x="901700" y="1991448"/>
            <a:ext cx="10944335" cy="3785652"/>
          </a:xfrm>
          <a:prstGeom prst="rect">
            <a:avLst/>
          </a:prstGeom>
          <a:solidFill>
            <a:srgbClr val="002060"/>
          </a:solidFill>
          <a:scene3d>
            <a:camera prst="orthographicFront"/>
            <a:lightRig rig="threePt" dir="t"/>
          </a:scene3d>
          <a:sp3d>
            <a:bevelT/>
          </a:sp3d>
        </p:spPr>
        <p:txBody>
          <a:bodyPr wrap="square" rtlCol="0">
            <a:spAutoFit/>
          </a:bodyPr>
          <a:lstStyle/>
          <a:p>
            <a:r>
              <a:rPr lang="es-ES" sz="4400" b="1" dirty="0" smtClean="0">
                <a:solidFill>
                  <a:schemeClr val="bg1"/>
                </a:solidFill>
                <a:effectLst>
                  <a:outerShdw blurRad="38100" dist="38100" dir="2700000" algn="tl">
                    <a:srgbClr val="000000">
                      <a:alpha val="43137"/>
                    </a:srgbClr>
                  </a:outerShdw>
                </a:effectLst>
                <a:cs typeface="Arial" panose="020B0604020202020204" pitchFamily="34" charset="0"/>
              </a:rPr>
              <a:t>Si  la vida útil no puede determinarse con fiabilidad:</a:t>
            </a:r>
          </a:p>
          <a:p>
            <a:endParaRPr lang="es-ES" sz="2000" b="1" dirty="0">
              <a:solidFill>
                <a:schemeClr val="bg1"/>
              </a:solidFill>
              <a:effectLst>
                <a:outerShdw blurRad="38100" dist="38100" dir="2700000" algn="tl">
                  <a:srgbClr val="000000">
                    <a:alpha val="43137"/>
                  </a:srgbClr>
                </a:outerShdw>
              </a:effectLst>
              <a:cs typeface="Arial" panose="020B0604020202020204" pitchFamily="34" charset="0"/>
            </a:endParaRPr>
          </a:p>
          <a:p>
            <a:pPr marL="742950" indent="-742950">
              <a:buAutoNum type="alphaLcParenR"/>
            </a:pPr>
            <a:r>
              <a:rPr lang="es-ES" sz="4400" b="1" dirty="0" smtClean="0">
                <a:solidFill>
                  <a:schemeClr val="bg1"/>
                </a:solidFill>
                <a:effectLst>
                  <a:outerShdw blurRad="38100" dist="38100" dir="2700000" algn="tl">
                    <a:srgbClr val="000000">
                      <a:alpha val="43137"/>
                    </a:srgbClr>
                  </a:outerShdw>
                </a:effectLst>
                <a:cs typeface="Arial" panose="020B0604020202020204" pitchFamily="34" charset="0"/>
              </a:rPr>
              <a:t>Aplicar mejor estimación de la gerencia</a:t>
            </a:r>
          </a:p>
          <a:p>
            <a:pPr marL="742950" indent="-742950">
              <a:buAutoNum type="alphaLcParenR"/>
            </a:pPr>
            <a:r>
              <a:rPr lang="es-ES" sz="4400" b="1" dirty="0" smtClean="0">
                <a:solidFill>
                  <a:schemeClr val="bg1"/>
                </a:solidFill>
                <a:effectLst>
                  <a:outerShdw blurRad="38100" dist="38100" dir="2700000" algn="tl">
                    <a:srgbClr val="000000">
                      <a:alpha val="43137"/>
                    </a:srgbClr>
                  </a:outerShdw>
                </a:effectLst>
                <a:cs typeface="Arial" panose="020B0604020202020204" pitchFamily="34" charset="0"/>
              </a:rPr>
              <a:t>No exceder de 10 años</a:t>
            </a:r>
          </a:p>
        </p:txBody>
      </p:sp>
    </p:spTree>
  </p:cSld>
  <p:clrMapOvr>
    <a:masterClrMapping/>
  </p:clrMapOvr>
  <p:transition>
    <p:wedge/>
  </p:transition>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2"/>
          <p:cNvSpPr txBox="1"/>
          <p:nvPr/>
        </p:nvSpPr>
        <p:spPr>
          <a:xfrm>
            <a:off x="403772" y="537779"/>
            <a:ext cx="11127828" cy="646331"/>
          </a:xfrm>
          <a:prstGeom prst="rect">
            <a:avLst/>
          </a:prstGeom>
          <a:solidFill>
            <a:srgbClr val="FFC000"/>
          </a:solidFill>
        </p:spPr>
        <p:txBody>
          <a:bodyPr wrap="square" rtlCol="0">
            <a:spAutoFit/>
          </a:bodyPr>
          <a:lstStyle/>
          <a:p>
            <a:r>
              <a:rPr lang="es-ES" sz="3600" b="1" dirty="0" smtClean="0">
                <a:effectLst>
                  <a:outerShdw blurRad="38100" dist="38100" dir="2700000" algn="tl">
                    <a:srgbClr val="000000">
                      <a:alpha val="43137"/>
                    </a:srgbClr>
                  </a:outerShdw>
                </a:effectLst>
                <a:cs typeface="Arial" panose="020B0604020202020204" pitchFamily="34" charset="0"/>
              </a:rPr>
              <a:t>19.	COMBINACIÓN DE NEGOCIOS  Y PLUSVALÍA</a:t>
            </a:r>
            <a:endParaRPr lang="es-ES" sz="3600" b="1" dirty="0">
              <a:effectLst>
                <a:outerShdw blurRad="38100" dist="38100" dir="2700000" algn="tl">
                  <a:srgbClr val="000000">
                    <a:alpha val="43137"/>
                  </a:srgbClr>
                </a:outerShdw>
              </a:effectLst>
              <a:cs typeface="Arial" panose="020B0604020202020204" pitchFamily="34" charset="0"/>
            </a:endParaRPr>
          </a:p>
        </p:txBody>
      </p:sp>
      <p:sp>
        <p:nvSpPr>
          <p:cNvPr id="3" name="Rectángulo 3"/>
          <p:cNvSpPr/>
          <p:nvPr/>
        </p:nvSpPr>
        <p:spPr>
          <a:xfrm>
            <a:off x="1498942" y="1689868"/>
            <a:ext cx="10214837" cy="4190232"/>
          </a:xfrm>
          <a:prstGeom prst="rect">
            <a:avLst/>
          </a:prstGeom>
          <a:ln w="28575">
            <a:solidFill>
              <a:srgbClr val="00B050"/>
            </a:solidFill>
          </a:ln>
        </p:spPr>
        <p:txBody>
          <a:bodyPr wrap="square">
            <a:spAutoFit/>
          </a:bodyPr>
          <a:lstStyle/>
          <a:p>
            <a:pPr algn="just"/>
            <a:r>
              <a:rPr lang="es-ES" sz="3600" b="1" dirty="0" smtClean="0">
                <a:effectLst>
                  <a:outerShdw blurRad="38100" dist="38100" dir="2700000" algn="tl">
                    <a:srgbClr val="000000">
                      <a:alpha val="43137"/>
                    </a:srgbClr>
                  </a:outerShdw>
                </a:effectLst>
                <a:cs typeface="Arial" panose="020B0604020202020204" pitchFamily="34" charset="0"/>
              </a:rPr>
              <a:t>Si se adquiere un intangible en una combinación  de negocios, se reconocerá a su valor razonable.</a:t>
            </a:r>
          </a:p>
          <a:p>
            <a:pPr algn="just"/>
            <a:endParaRPr lang="es-ES" sz="3600" b="1" dirty="0" smtClean="0">
              <a:effectLst>
                <a:outerShdw blurRad="38100" dist="38100" dir="2700000" algn="tl">
                  <a:srgbClr val="000000">
                    <a:alpha val="43137"/>
                  </a:srgbClr>
                </a:outerShdw>
              </a:effectLst>
              <a:cs typeface="Arial" panose="020B0604020202020204" pitchFamily="34" charset="0"/>
            </a:endParaRPr>
          </a:p>
          <a:p>
            <a:pPr algn="just"/>
            <a:r>
              <a:rPr lang="es-ES" sz="4000" b="1" dirty="0" smtClean="0">
                <a:effectLst>
                  <a:outerShdw blurRad="38100" dist="38100" dir="2700000" algn="tl">
                    <a:srgbClr val="000000">
                      <a:alpha val="43137"/>
                    </a:srgbClr>
                  </a:outerShdw>
                </a:effectLst>
                <a:cs typeface="Arial" panose="020B0604020202020204" pitchFamily="34" charset="0"/>
              </a:rPr>
              <a:t>Excepto si no es posible  establecerlo sin incurrir en esfuerzo </a:t>
            </a:r>
            <a:r>
              <a:rPr lang="es-ES" sz="4000" b="1" dirty="0">
                <a:effectLst>
                  <a:outerShdw blurRad="38100" dist="38100" dir="2700000" algn="tl">
                    <a:srgbClr val="000000">
                      <a:alpha val="43137"/>
                    </a:srgbClr>
                  </a:outerShdw>
                </a:effectLst>
                <a:cs typeface="Arial" panose="020B0604020202020204" pitchFamily="34" charset="0"/>
              </a:rPr>
              <a:t>o costo desproporcionado</a:t>
            </a:r>
            <a:endParaRPr lang="es-GT" sz="4000" b="1" dirty="0">
              <a:effectLst>
                <a:outerShdw blurRad="38100" dist="38100" dir="2700000" algn="tl">
                  <a:srgbClr val="000000">
                    <a:alpha val="43137"/>
                  </a:srgbClr>
                </a:outerShdw>
              </a:effectLst>
            </a:endParaRPr>
          </a:p>
        </p:txBody>
      </p:sp>
    </p:spTree>
  </p:cSld>
  <p:clrMapOvr>
    <a:masterClrMapping/>
  </p:clrMapOvr>
  <p:transition>
    <p:wedge/>
  </p:transition>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2"/>
          <p:cNvSpPr txBox="1"/>
          <p:nvPr/>
        </p:nvSpPr>
        <p:spPr>
          <a:xfrm>
            <a:off x="378372" y="740979"/>
            <a:ext cx="11178627" cy="646331"/>
          </a:xfrm>
          <a:prstGeom prst="rect">
            <a:avLst/>
          </a:prstGeom>
          <a:solidFill>
            <a:srgbClr val="FFC000"/>
          </a:solidFill>
        </p:spPr>
        <p:txBody>
          <a:bodyPr wrap="square" rtlCol="0">
            <a:spAutoFit/>
          </a:bodyPr>
          <a:lstStyle/>
          <a:p>
            <a:r>
              <a:rPr lang="es-ES" sz="3600" b="1" dirty="0" smtClean="0">
                <a:effectLst>
                  <a:outerShdw blurRad="38100" dist="38100" dir="2700000" algn="tl">
                    <a:srgbClr val="000000">
                      <a:alpha val="43137"/>
                    </a:srgbClr>
                  </a:outerShdw>
                </a:effectLst>
                <a:cs typeface="Arial" panose="020B0604020202020204" pitchFamily="34" charset="0"/>
              </a:rPr>
              <a:t>19.	COMBINACIÓN DE NEGOCIOS  Y PLUSVALÍA</a:t>
            </a:r>
            <a:endParaRPr lang="es-ES" sz="3600" b="1" dirty="0">
              <a:effectLst>
                <a:outerShdw blurRad="38100" dist="38100" dir="2700000" algn="tl">
                  <a:srgbClr val="000000">
                    <a:alpha val="43137"/>
                  </a:srgbClr>
                </a:outerShdw>
              </a:effectLst>
              <a:cs typeface="Arial" panose="020B0604020202020204" pitchFamily="34" charset="0"/>
            </a:endParaRPr>
          </a:p>
        </p:txBody>
      </p:sp>
      <p:sp>
        <p:nvSpPr>
          <p:cNvPr id="3" name="Rectángulo 3"/>
          <p:cNvSpPr/>
          <p:nvPr/>
        </p:nvSpPr>
        <p:spPr>
          <a:xfrm>
            <a:off x="1346200" y="2044817"/>
            <a:ext cx="9468945" cy="2564194"/>
          </a:xfrm>
          <a:prstGeom prst="rect">
            <a:avLst/>
          </a:prstGeom>
          <a:ln w="28575"/>
        </p:spPr>
        <p:style>
          <a:lnRef idx="2">
            <a:schemeClr val="accent2"/>
          </a:lnRef>
          <a:fillRef idx="1">
            <a:schemeClr val="lt1"/>
          </a:fillRef>
          <a:effectRef idx="0">
            <a:schemeClr val="accent2"/>
          </a:effectRef>
          <a:fontRef idx="minor">
            <a:schemeClr val="dk1"/>
          </a:fontRef>
        </p:style>
        <p:txBody>
          <a:bodyPr wrap="square">
            <a:spAutoFit/>
          </a:bodyPr>
          <a:lstStyle/>
          <a:p>
            <a:pPr algn="just"/>
            <a:r>
              <a:rPr lang="es-ES" sz="4000" b="1" dirty="0" smtClean="0">
                <a:effectLst>
                  <a:outerShdw blurRad="38100" dist="38100" dir="2700000" algn="tl">
                    <a:srgbClr val="000000">
                      <a:alpha val="43137"/>
                    </a:srgbClr>
                  </a:outerShdw>
                </a:effectLst>
                <a:cs typeface="Arial" panose="020B0604020202020204" pitchFamily="34" charset="0"/>
              </a:rPr>
              <a:t>Revelara las sinergias esperadas en la combinación de negocios realizados durante el periodo sobre el que se informa</a:t>
            </a:r>
            <a:endParaRPr lang="es-GT" sz="4000" b="1" dirty="0">
              <a:effectLst>
                <a:outerShdw blurRad="38100" dist="38100" dir="2700000" algn="tl">
                  <a:srgbClr val="000000">
                    <a:alpha val="43137"/>
                  </a:srgbClr>
                </a:outerShdw>
              </a:effectLst>
            </a:endParaRPr>
          </a:p>
        </p:txBody>
      </p:sp>
    </p:spTree>
  </p:cSld>
  <p:clrMapOvr>
    <a:masterClrMapping/>
  </p:clrMapOvr>
  <p:transition>
    <p:wedge/>
  </p:transition>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2"/>
          <p:cNvSpPr txBox="1"/>
          <p:nvPr/>
        </p:nvSpPr>
        <p:spPr>
          <a:xfrm>
            <a:off x="378373" y="740979"/>
            <a:ext cx="11177752" cy="64633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r>
              <a:rPr lang="es-ES" sz="3600" b="1" dirty="0" smtClean="0">
                <a:effectLst>
                  <a:outerShdw blurRad="38100" dist="38100" dir="2700000" algn="tl">
                    <a:srgbClr val="000000">
                      <a:alpha val="43137"/>
                    </a:srgbClr>
                  </a:outerShdw>
                </a:effectLst>
                <a:cs typeface="Arial" panose="020B0604020202020204" pitchFamily="34" charset="0"/>
              </a:rPr>
              <a:t>20.	ARRENDAMIENTOS</a:t>
            </a:r>
            <a:endParaRPr lang="es-ES" sz="3600" b="1" dirty="0">
              <a:effectLst>
                <a:outerShdw blurRad="38100" dist="38100" dir="2700000" algn="tl">
                  <a:srgbClr val="000000">
                    <a:alpha val="43137"/>
                  </a:srgbClr>
                </a:outerShdw>
              </a:effectLst>
              <a:cs typeface="Arial" panose="020B0604020202020204" pitchFamily="34" charset="0"/>
            </a:endParaRPr>
          </a:p>
        </p:txBody>
      </p:sp>
      <p:sp>
        <p:nvSpPr>
          <p:cNvPr id="3" name="CuadroTexto 3"/>
          <p:cNvSpPr txBox="1"/>
          <p:nvPr/>
        </p:nvSpPr>
        <p:spPr>
          <a:xfrm>
            <a:off x="1497724" y="1855377"/>
            <a:ext cx="8718331" cy="4216539"/>
          </a:xfrm>
          <a:prstGeom prst="rect">
            <a:avLst/>
          </a:prstGeom>
          <a:noFill/>
          <a:ln w="28575">
            <a:solidFill>
              <a:srgbClr val="0070C0"/>
            </a:solidFill>
          </a:ln>
        </p:spPr>
        <p:txBody>
          <a:bodyPr wrap="square" rtlCol="0">
            <a:spAutoFit/>
          </a:bodyPr>
          <a:lstStyle/>
          <a:p>
            <a:pPr algn="just"/>
            <a:r>
              <a:rPr lang="es-ES" sz="4400" b="1" dirty="0" smtClean="0">
                <a:effectLst>
                  <a:outerShdw blurRad="38100" dist="38100" dir="2700000" algn="tl">
                    <a:srgbClr val="000000">
                      <a:alpha val="43137"/>
                    </a:srgbClr>
                  </a:outerShdw>
                </a:effectLst>
              </a:rPr>
              <a:t>Solo hay cambios de redacción</a:t>
            </a:r>
          </a:p>
          <a:p>
            <a:r>
              <a:rPr lang="es-ES" sz="3200" b="1" u="sng" dirty="0" smtClean="0">
                <a:effectLst>
                  <a:outerShdw blurRad="38100" dist="38100" dir="2700000" algn="tl">
                    <a:srgbClr val="000000">
                      <a:alpha val="43137"/>
                    </a:srgbClr>
                  </a:outerShdw>
                </a:effectLst>
              </a:rPr>
              <a:t>Ejemplo:</a:t>
            </a:r>
          </a:p>
          <a:p>
            <a:pPr algn="just"/>
            <a:r>
              <a:rPr lang="es-ES" sz="2400" b="1" dirty="0" smtClean="0">
                <a:effectLst>
                  <a:outerShdw blurRad="38100" dist="38100" dir="2700000" algn="tl">
                    <a:srgbClr val="000000">
                      <a:alpha val="43137"/>
                    </a:srgbClr>
                  </a:outerShdw>
                </a:effectLst>
              </a:rPr>
              <a:t>20.3 Ciertos acuerdos, tales como </a:t>
            </a:r>
            <a:r>
              <a:rPr lang="es-ES" sz="2400" b="1" u="sng" dirty="0" smtClean="0">
                <a:effectLst>
                  <a:outerShdw blurRad="38100" dist="38100" dir="2700000" algn="tl">
                    <a:srgbClr val="000000">
                      <a:alpha val="43137"/>
                    </a:srgbClr>
                  </a:outerShdw>
                </a:effectLst>
              </a:rPr>
              <a:t>algunos</a:t>
            </a:r>
            <a:r>
              <a:rPr lang="es-ES" sz="2400" b="1" dirty="0" smtClean="0">
                <a:effectLst>
                  <a:outerShdw blurRad="38100" dist="38100" dir="2700000" algn="tl">
                    <a:srgbClr val="000000">
                      <a:alpha val="43137"/>
                    </a:srgbClr>
                  </a:outerShdw>
                </a:effectLst>
              </a:rPr>
              <a:t> de subcontrataciones, los contratos de telecomunicaciones que proporcionan derechos sobre capacidad y los contratos de compra obligatoria, no toman la forma legal de un arrendamiento, pero, trasmiten derechos de utilización de activos a cambio de pagos. Estos acuerdos son en esencia arrendamientos de activos y </a:t>
            </a:r>
            <a:r>
              <a:rPr lang="es-ES" sz="2000" b="1" strike="sngStrike" dirty="0" smtClean="0">
                <a:effectLst>
                  <a:outerShdw blurRad="38100" dist="38100" dir="2700000" algn="tl">
                    <a:srgbClr val="000000">
                      <a:alpha val="43137"/>
                    </a:srgbClr>
                  </a:outerShdw>
                </a:effectLst>
              </a:rPr>
              <a:t>deben contabilizarse </a:t>
            </a:r>
            <a:r>
              <a:rPr lang="es-ES" sz="2400" b="1" dirty="0" smtClean="0">
                <a:effectLst>
                  <a:outerShdw blurRad="38100" dist="38100" dir="2700000" algn="tl">
                    <a:srgbClr val="000000">
                      <a:alpha val="43137"/>
                    </a:srgbClr>
                  </a:outerShdw>
                </a:effectLst>
              </a:rPr>
              <a:t>se contabilizaran según lo establecido en esta sección</a:t>
            </a:r>
            <a:endParaRPr lang="es-GT" sz="2000" b="1" dirty="0">
              <a:effectLst>
                <a:outerShdw blurRad="38100" dist="38100" dir="2700000" algn="tl">
                  <a:srgbClr val="000000">
                    <a:alpha val="43137"/>
                  </a:srgbClr>
                </a:outerShdw>
              </a:effectLst>
            </a:endParaRPr>
          </a:p>
        </p:txBody>
      </p:sp>
    </p:spTree>
  </p:cSld>
  <p:clrMapOvr>
    <a:masterClrMapping/>
  </p:clrMapOvr>
  <p:transition>
    <p:wedge/>
  </p:transition>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2"/>
          <p:cNvSpPr txBox="1"/>
          <p:nvPr/>
        </p:nvSpPr>
        <p:spPr>
          <a:xfrm>
            <a:off x="378373" y="740979"/>
            <a:ext cx="9727324" cy="646331"/>
          </a:xfrm>
          <a:prstGeom prst="rect">
            <a:avLst/>
          </a:prstGeom>
        </p:spPr>
        <p:style>
          <a:lnRef idx="1">
            <a:schemeClr val="dk1"/>
          </a:lnRef>
          <a:fillRef idx="2">
            <a:schemeClr val="dk1"/>
          </a:fillRef>
          <a:effectRef idx="1">
            <a:schemeClr val="dk1"/>
          </a:effectRef>
          <a:fontRef idx="minor">
            <a:schemeClr val="dk1"/>
          </a:fontRef>
        </p:style>
        <p:txBody>
          <a:bodyPr wrap="square" rtlCol="0">
            <a:spAutoFit/>
          </a:bodyPr>
          <a:lstStyle/>
          <a:p>
            <a:r>
              <a:rPr lang="es-ES" sz="3600" b="1" dirty="0" smtClean="0">
                <a:effectLst>
                  <a:outerShdw blurRad="38100" dist="38100" dir="2700000" algn="tl">
                    <a:srgbClr val="000000">
                      <a:alpha val="43137"/>
                    </a:srgbClr>
                  </a:outerShdw>
                </a:effectLst>
                <a:cs typeface="Arial" panose="020B0604020202020204" pitchFamily="34" charset="0"/>
              </a:rPr>
              <a:t>21 PROVISIONES Y CONTINGENCIAS</a:t>
            </a:r>
            <a:endParaRPr lang="es-ES" sz="3600" b="1" dirty="0">
              <a:effectLst>
                <a:outerShdw blurRad="38100" dist="38100" dir="2700000" algn="tl">
                  <a:srgbClr val="000000">
                    <a:alpha val="43137"/>
                  </a:srgbClr>
                </a:outerShdw>
              </a:effectLst>
              <a:cs typeface="Arial" panose="020B0604020202020204" pitchFamily="34" charset="0"/>
            </a:endParaRPr>
          </a:p>
        </p:txBody>
      </p:sp>
      <p:sp>
        <p:nvSpPr>
          <p:cNvPr id="3" name="Rectángulo 3"/>
          <p:cNvSpPr/>
          <p:nvPr/>
        </p:nvSpPr>
        <p:spPr>
          <a:xfrm>
            <a:off x="613504" y="1642572"/>
            <a:ext cx="10214837" cy="3046988"/>
          </a:xfrm>
          <a:prstGeom prst="rect">
            <a:avLst/>
          </a:prstGeom>
          <a:ln w="28575">
            <a:solidFill>
              <a:srgbClr val="0070C0"/>
            </a:solidFill>
          </a:ln>
        </p:spPr>
        <p:txBody>
          <a:bodyPr wrap="square">
            <a:spAutoFit/>
          </a:bodyPr>
          <a:lstStyle/>
          <a:p>
            <a:pPr algn="just"/>
            <a:r>
              <a:rPr lang="es-ES" sz="3600" b="1" dirty="0" smtClean="0">
                <a:effectLst>
                  <a:outerShdw blurRad="38100" dist="38100" dir="2700000" algn="tl">
                    <a:srgbClr val="000000">
                      <a:alpha val="43137"/>
                    </a:srgbClr>
                  </a:outerShdw>
                </a:effectLst>
                <a:cs typeface="Arial" panose="020B0604020202020204" pitchFamily="34" charset="0"/>
              </a:rPr>
              <a:t>Revelación de la naturaleza de los activos contingentes </a:t>
            </a:r>
          </a:p>
          <a:p>
            <a:pPr algn="just"/>
            <a:r>
              <a:rPr lang="es-ES" sz="4000" b="1" dirty="0" smtClean="0">
                <a:effectLst>
                  <a:outerShdw blurRad="38100" dist="38100" dir="2700000" algn="tl">
                    <a:srgbClr val="000000">
                      <a:alpha val="43137"/>
                    </a:srgbClr>
                  </a:outerShdw>
                </a:effectLst>
                <a:cs typeface="Arial" panose="020B0604020202020204" pitchFamily="34" charset="0"/>
              </a:rPr>
              <a:t>Excepto </a:t>
            </a:r>
            <a:r>
              <a:rPr lang="es-ES" sz="4000" b="1" dirty="0" smtClean="0">
                <a:effectLst>
                  <a:outerShdw blurRad="38100" dist="38100" dir="2700000" algn="tl">
                    <a:srgbClr val="000000">
                      <a:alpha val="43137"/>
                    </a:srgbClr>
                  </a:outerShdw>
                </a:effectLst>
                <a:cs typeface="Arial" panose="020B0604020202020204" pitchFamily="34" charset="0"/>
              </a:rPr>
              <a:t>si no es posible    establecerlos sin incurrir en esfuerzo </a:t>
            </a:r>
            <a:r>
              <a:rPr lang="es-ES" sz="4000" b="1" dirty="0">
                <a:effectLst>
                  <a:outerShdw blurRad="38100" dist="38100" dir="2700000" algn="tl">
                    <a:srgbClr val="000000">
                      <a:alpha val="43137"/>
                    </a:srgbClr>
                  </a:outerShdw>
                </a:effectLst>
                <a:cs typeface="Arial" panose="020B0604020202020204" pitchFamily="34" charset="0"/>
              </a:rPr>
              <a:t>o costo desproporcionado</a:t>
            </a:r>
            <a:endParaRPr lang="es-GT" sz="4000" b="1" dirty="0">
              <a:effectLst>
                <a:outerShdw blurRad="38100" dist="38100" dir="2700000" algn="tl">
                  <a:srgbClr val="000000">
                    <a:alpha val="43137"/>
                  </a:srgbClr>
                </a:outerShdw>
              </a:effectLst>
            </a:endParaRPr>
          </a:p>
        </p:txBody>
      </p:sp>
      <p:sp>
        <p:nvSpPr>
          <p:cNvPr id="4" name="3 CuadroTexto"/>
          <p:cNvSpPr txBox="1"/>
          <p:nvPr/>
        </p:nvSpPr>
        <p:spPr>
          <a:xfrm>
            <a:off x="365759" y="5081452"/>
            <a:ext cx="6662058" cy="1631216"/>
          </a:xfrm>
          <a:prstGeom prst="rect">
            <a:avLst/>
          </a:prstGeom>
          <a:solidFill>
            <a:schemeClr val="tx1"/>
          </a:solidFill>
          <a:effectLst>
            <a:glow rad="139700">
              <a:schemeClr val="accent1">
                <a:satMod val="175000"/>
                <a:alpha val="40000"/>
              </a:schemeClr>
            </a:glow>
          </a:effectLst>
          <a:scene3d>
            <a:camera prst="orthographicFront"/>
            <a:lightRig rig="threePt" dir="t"/>
          </a:scene3d>
          <a:sp3d>
            <a:bevelT/>
          </a:sp3d>
        </p:spPr>
        <p:txBody>
          <a:bodyPr wrap="square" rtlCol="0">
            <a:spAutoFit/>
          </a:bodyPr>
          <a:lstStyle/>
          <a:p>
            <a:pPr algn="just"/>
            <a:r>
              <a:rPr lang="es-GT" sz="2000" b="1" dirty="0" smtClean="0">
                <a:solidFill>
                  <a:schemeClr val="bg1"/>
                </a:solidFill>
              </a:rPr>
              <a:t>ACTIVO CONTINGENTE:  activo de naturaleza posible, surgido  a raíz de sucesos pasados, cuya existencia ha de ser confirmada  solo porque ocurra o deje de ocurrir uno o más eventos inciertos en el futuro, que no están bajo el control de la administración.</a:t>
            </a:r>
            <a:endParaRPr lang="es-GT" sz="2000" b="1" dirty="0">
              <a:solidFill>
                <a:schemeClr val="bg1"/>
              </a:solidFill>
            </a:endParaRPr>
          </a:p>
        </p:txBody>
      </p:sp>
    </p:spTree>
  </p:cSld>
  <p:clrMapOvr>
    <a:masterClrMapping/>
  </p:clrMapOvr>
  <p:transition>
    <p:wedge/>
  </p:transition>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2"/>
          <p:cNvSpPr txBox="1"/>
          <p:nvPr/>
        </p:nvSpPr>
        <p:spPr>
          <a:xfrm>
            <a:off x="378373" y="740979"/>
            <a:ext cx="11177752" cy="646331"/>
          </a:xfrm>
          <a:prstGeom prst="rect">
            <a:avLst/>
          </a:prstGeom>
        </p:spPr>
        <p:style>
          <a:lnRef idx="1">
            <a:schemeClr val="accent4"/>
          </a:lnRef>
          <a:fillRef idx="3">
            <a:schemeClr val="accent4"/>
          </a:fillRef>
          <a:effectRef idx="2">
            <a:schemeClr val="accent4"/>
          </a:effectRef>
          <a:fontRef idx="minor">
            <a:schemeClr val="lt1"/>
          </a:fontRef>
        </p:style>
        <p:txBody>
          <a:bodyPr wrap="square" rtlCol="0">
            <a:spAutoFit/>
          </a:bodyPr>
          <a:lstStyle/>
          <a:p>
            <a:r>
              <a:rPr lang="es-ES" sz="3600" b="1" dirty="0" smtClean="0">
                <a:effectLst>
                  <a:outerShdw blurRad="38100" dist="38100" dir="2700000" algn="tl">
                    <a:srgbClr val="000000">
                      <a:alpha val="43137"/>
                    </a:srgbClr>
                  </a:outerShdw>
                </a:effectLst>
                <a:cs typeface="Arial" panose="020B0604020202020204" pitchFamily="34" charset="0"/>
              </a:rPr>
              <a:t>22.	 PASIVOS Y PATRIMONIO</a:t>
            </a:r>
            <a:endParaRPr lang="es-ES" sz="3600" b="1" dirty="0">
              <a:effectLst>
                <a:outerShdw blurRad="38100" dist="38100" dir="2700000" algn="tl">
                  <a:srgbClr val="000000">
                    <a:alpha val="43137"/>
                  </a:srgbClr>
                </a:outerShdw>
              </a:effectLst>
              <a:cs typeface="Arial" panose="020B0604020202020204" pitchFamily="34" charset="0"/>
            </a:endParaRPr>
          </a:p>
        </p:txBody>
      </p:sp>
      <p:sp>
        <p:nvSpPr>
          <p:cNvPr id="3" name="CuadroTexto 4"/>
          <p:cNvSpPr txBox="1"/>
          <p:nvPr/>
        </p:nvSpPr>
        <p:spPr>
          <a:xfrm>
            <a:off x="414181" y="1718074"/>
            <a:ext cx="11193518" cy="1938992"/>
          </a:xfrm>
          <a:prstGeom prst="rect">
            <a:avLst/>
          </a:prstGeom>
          <a:noFill/>
          <a:ln w="28575">
            <a:solidFill>
              <a:srgbClr val="0070C0"/>
            </a:solidFill>
          </a:ln>
        </p:spPr>
        <p:txBody>
          <a:bodyPr wrap="square" rtlCol="0">
            <a:spAutoFit/>
          </a:bodyPr>
          <a:lstStyle/>
          <a:p>
            <a:pPr algn="just"/>
            <a:r>
              <a:rPr lang="es-ES" sz="4000" b="1" dirty="0" smtClean="0">
                <a:effectLst>
                  <a:outerShdw blurRad="38100" dist="38100" dir="2700000" algn="tl">
                    <a:srgbClr val="000000">
                      <a:alpha val="43137"/>
                    </a:srgbClr>
                  </a:outerShdw>
                </a:effectLst>
                <a:cs typeface="Arial" panose="020B0604020202020204" pitchFamily="34" charset="0"/>
              </a:rPr>
              <a:t>Deberá clasificar según su esencia y no su forma legal un instrumento financiero como pasivo financiero o como patrimonio</a:t>
            </a:r>
            <a:r>
              <a:rPr lang="es-ES" sz="4000" b="1" dirty="0" smtClean="0">
                <a:effectLst>
                  <a:outerShdw blurRad="38100" dist="38100" dir="2700000" algn="tl">
                    <a:srgbClr val="000000">
                      <a:alpha val="43137"/>
                    </a:srgbClr>
                  </a:outerShdw>
                </a:effectLst>
                <a:cs typeface="Arial" panose="020B0604020202020204" pitchFamily="34" charset="0"/>
              </a:rPr>
              <a:t>.</a:t>
            </a:r>
            <a:endParaRPr lang="es-ES" sz="4000" b="1" dirty="0" smtClean="0">
              <a:effectLst>
                <a:outerShdw blurRad="38100" dist="38100" dir="2700000" algn="tl">
                  <a:srgbClr val="000000">
                    <a:alpha val="43137"/>
                  </a:srgbClr>
                </a:outerShdw>
              </a:effectLst>
              <a:cs typeface="Arial" panose="020B0604020202020204" pitchFamily="34" charset="0"/>
            </a:endParaRPr>
          </a:p>
        </p:txBody>
      </p:sp>
      <p:sp>
        <p:nvSpPr>
          <p:cNvPr id="4" name="3 Recortar rectángulo de esquina del mismo lado"/>
          <p:cNvSpPr/>
          <p:nvPr/>
        </p:nvSpPr>
        <p:spPr>
          <a:xfrm>
            <a:off x="744584" y="4114800"/>
            <a:ext cx="8673736" cy="2011680"/>
          </a:xfrm>
          <a:prstGeom prst="snip2SameRect">
            <a:avLst/>
          </a:prstGeom>
          <a:effectLst>
            <a:glow rad="228600">
              <a:schemeClr val="accent6">
                <a:satMod val="175000"/>
                <a:alpha val="40000"/>
              </a:schemeClr>
            </a:glo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just"/>
            <a:r>
              <a:rPr lang="es-ES" sz="2800" b="1" dirty="0" smtClean="0">
                <a:effectLst>
                  <a:outerShdw blurRad="38100" dist="38100" dir="2700000" algn="tl">
                    <a:srgbClr val="000000">
                      <a:alpha val="43137"/>
                    </a:srgbClr>
                  </a:outerShdw>
                </a:effectLst>
                <a:cs typeface="Arial" panose="020B0604020202020204" pitchFamily="34" charset="0"/>
              </a:rPr>
              <a:t>Ejemplo:</a:t>
            </a:r>
          </a:p>
          <a:p>
            <a:pPr algn="just"/>
            <a:r>
              <a:rPr lang="es-ES" sz="2000" b="1" dirty="0" smtClean="0">
                <a:effectLst>
                  <a:outerShdw blurRad="38100" dist="38100" dir="2700000" algn="tl">
                    <a:srgbClr val="000000">
                      <a:alpha val="43137"/>
                    </a:srgbClr>
                  </a:outerShdw>
                </a:effectLst>
              </a:rPr>
              <a:t>Si una entidad no tiene un derecho incondicional de evitar la entrega de efectivo u otro activo financiero para liquidar una obligación contractual, la obligación cumplirá la definición de pasivo financiero y no instrumento de patrimonio</a:t>
            </a:r>
            <a:endParaRPr lang="es-GT" sz="2800" b="1" dirty="0">
              <a:effectLst>
                <a:outerShdw blurRad="38100" dist="38100" dir="2700000" algn="tl">
                  <a:srgbClr val="000000">
                    <a:alpha val="43137"/>
                  </a:srgbClr>
                </a:outerShdw>
              </a:effectLst>
              <a:cs typeface="Arial" panose="020B0604020202020204" pitchFamily="34" charset="0"/>
            </a:endParaRPr>
          </a:p>
        </p:txBody>
      </p:sp>
    </p:spTree>
  </p:cSld>
  <p:clrMapOvr>
    <a:masterClrMapping/>
  </p:clrMapOvr>
  <p:transition>
    <p:wedge/>
  </p:transition>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2"/>
          <p:cNvSpPr txBox="1"/>
          <p:nvPr/>
        </p:nvSpPr>
        <p:spPr>
          <a:xfrm>
            <a:off x="378373" y="740979"/>
            <a:ext cx="11177752" cy="646331"/>
          </a:xfrm>
          <a:prstGeom prst="rect">
            <a:avLst/>
          </a:prstGeom>
        </p:spPr>
        <p:style>
          <a:lnRef idx="1">
            <a:schemeClr val="accent2"/>
          </a:lnRef>
          <a:fillRef idx="2">
            <a:schemeClr val="accent2"/>
          </a:fillRef>
          <a:effectRef idx="1">
            <a:schemeClr val="accent2"/>
          </a:effectRef>
          <a:fontRef idx="minor">
            <a:schemeClr val="dk1"/>
          </a:fontRef>
        </p:style>
        <p:txBody>
          <a:bodyPr wrap="square" rtlCol="0">
            <a:spAutoFit/>
          </a:bodyPr>
          <a:lstStyle/>
          <a:p>
            <a:r>
              <a:rPr lang="es-ES" sz="3600" b="1" dirty="0" smtClean="0">
                <a:effectLst>
                  <a:outerShdw blurRad="38100" dist="38100" dir="2700000" algn="tl">
                    <a:srgbClr val="000000">
                      <a:alpha val="43137"/>
                    </a:srgbClr>
                  </a:outerShdw>
                </a:effectLst>
                <a:cs typeface="Arial" panose="020B0604020202020204" pitchFamily="34" charset="0"/>
              </a:rPr>
              <a:t>28.	BENEFICIO A LOS EMPLEADOS</a:t>
            </a:r>
            <a:endParaRPr lang="es-ES" sz="3600" b="1" dirty="0">
              <a:effectLst>
                <a:outerShdw blurRad="38100" dist="38100" dir="2700000" algn="tl">
                  <a:srgbClr val="000000">
                    <a:alpha val="43137"/>
                  </a:srgbClr>
                </a:outerShdw>
              </a:effectLst>
              <a:cs typeface="Arial" panose="020B0604020202020204" pitchFamily="34" charset="0"/>
            </a:endParaRPr>
          </a:p>
        </p:txBody>
      </p:sp>
      <p:sp>
        <p:nvSpPr>
          <p:cNvPr id="3" name="CuadroTexto 4"/>
          <p:cNvSpPr txBox="1"/>
          <p:nvPr/>
        </p:nvSpPr>
        <p:spPr>
          <a:xfrm>
            <a:off x="520262" y="1560786"/>
            <a:ext cx="10105697" cy="707886"/>
          </a:xfrm>
          <a:prstGeom prst="rect">
            <a:avLst/>
          </a:prstGeom>
          <a:solidFill>
            <a:schemeClr val="tx1"/>
          </a:solidFill>
        </p:spPr>
        <p:txBody>
          <a:bodyPr wrap="square" rtlCol="0">
            <a:spAutoFit/>
          </a:bodyPr>
          <a:lstStyle/>
          <a:p>
            <a:r>
              <a:rPr lang="es-ES" sz="4000" dirty="0" smtClean="0">
                <a:solidFill>
                  <a:schemeClr val="bg1"/>
                </a:solidFill>
              </a:rPr>
              <a:t>Otros beneficios a </a:t>
            </a:r>
            <a:r>
              <a:rPr lang="es-ES" sz="4000" dirty="0">
                <a:solidFill>
                  <a:schemeClr val="bg1"/>
                </a:solidFill>
              </a:rPr>
              <a:t>l</a:t>
            </a:r>
            <a:r>
              <a:rPr lang="es-ES" sz="4000" dirty="0" smtClean="0">
                <a:solidFill>
                  <a:schemeClr val="bg1"/>
                </a:solidFill>
              </a:rPr>
              <a:t>os empleados a largo plazo</a:t>
            </a:r>
            <a:endParaRPr lang="es-GT" sz="4000" dirty="0">
              <a:solidFill>
                <a:schemeClr val="bg1"/>
              </a:solidFill>
            </a:endParaRPr>
          </a:p>
        </p:txBody>
      </p:sp>
      <p:sp>
        <p:nvSpPr>
          <p:cNvPr id="4" name="CuadroTexto 5"/>
          <p:cNvSpPr txBox="1"/>
          <p:nvPr/>
        </p:nvSpPr>
        <p:spPr>
          <a:xfrm>
            <a:off x="646387" y="2711668"/>
            <a:ext cx="10263352" cy="3416320"/>
          </a:xfrm>
          <a:prstGeom prst="rect">
            <a:avLst/>
          </a:prstGeom>
          <a:noFill/>
          <a:ln w="28575">
            <a:solidFill>
              <a:srgbClr val="0070C0"/>
            </a:solidFill>
          </a:ln>
        </p:spPr>
        <p:txBody>
          <a:bodyPr wrap="square" rtlCol="0">
            <a:spAutoFit/>
          </a:bodyPr>
          <a:lstStyle/>
          <a:p>
            <a:pPr algn="just"/>
            <a:r>
              <a:rPr lang="es-ES" sz="3600" b="1" dirty="0" smtClean="0">
                <a:effectLst>
                  <a:outerShdw blurRad="38100" dist="38100" dir="2700000" algn="tl">
                    <a:srgbClr val="000000">
                      <a:alpha val="43137"/>
                    </a:srgbClr>
                  </a:outerShdw>
                </a:effectLst>
              </a:rPr>
              <a:t>Se reconocerá  en gastos del periodo, cualquier cambio neto realizado en los beneficios a los empleados.</a:t>
            </a:r>
          </a:p>
          <a:p>
            <a:pPr algn="just"/>
            <a:endParaRPr lang="es-ES" sz="3600" b="1" dirty="0">
              <a:effectLst>
                <a:outerShdw blurRad="38100" dist="38100" dir="2700000" algn="tl">
                  <a:srgbClr val="000000">
                    <a:alpha val="43137"/>
                  </a:srgbClr>
                </a:outerShdw>
              </a:effectLst>
            </a:endParaRPr>
          </a:p>
          <a:p>
            <a:pPr algn="just"/>
            <a:r>
              <a:rPr lang="es-ES" sz="3600" b="1" dirty="0" smtClean="0">
                <a:effectLst>
                  <a:outerShdw blurRad="38100" dist="38100" dir="2700000" algn="tl">
                    <a:srgbClr val="000000">
                      <a:alpha val="43137"/>
                    </a:srgbClr>
                  </a:outerShdw>
                </a:effectLst>
              </a:rPr>
              <a:t>Por su destino, puede que sea necesario capitalizarse como un </a:t>
            </a:r>
            <a:r>
              <a:rPr lang="es-ES" sz="3600" b="1" dirty="0" smtClean="0">
                <a:effectLst>
                  <a:outerShdw blurRad="38100" dist="38100" dir="2700000" algn="tl">
                    <a:srgbClr val="000000">
                      <a:alpha val="43137"/>
                    </a:srgbClr>
                  </a:outerShdw>
                </a:effectLst>
              </a:rPr>
              <a:t>activo </a:t>
            </a:r>
            <a:r>
              <a:rPr lang="es-ES" sz="2800" b="1" dirty="0" smtClean="0">
                <a:effectLst>
                  <a:outerShdw blurRad="38100" dist="38100" dir="2700000" algn="tl">
                    <a:srgbClr val="000000">
                      <a:alpha val="43137"/>
                    </a:srgbClr>
                  </a:outerShdw>
                </a:effectLst>
              </a:rPr>
              <a:t>–inventario-</a:t>
            </a:r>
            <a:endParaRPr lang="es-GT" sz="3600" b="1" dirty="0">
              <a:effectLst>
                <a:outerShdw blurRad="38100" dist="38100" dir="2700000" algn="tl">
                  <a:srgbClr val="000000">
                    <a:alpha val="43137"/>
                  </a:srgbClr>
                </a:outerShdw>
              </a:effectLst>
            </a:endParaRPr>
          </a:p>
        </p:txBody>
      </p:sp>
    </p:spTree>
  </p:cSld>
  <p:clrMapOvr>
    <a:masterClrMapping/>
  </p:clrMapOvr>
  <p:transition>
    <p:wedge/>
  </p:transition>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2"/>
          <p:cNvSpPr txBox="1"/>
          <p:nvPr/>
        </p:nvSpPr>
        <p:spPr>
          <a:xfrm>
            <a:off x="378372" y="613979"/>
            <a:ext cx="9248227" cy="646331"/>
          </a:xfrm>
          <a:prstGeom prst="rect">
            <a:avLst/>
          </a:prstGeom>
          <a:solidFill>
            <a:srgbClr val="002060"/>
          </a:solidFill>
        </p:spPr>
        <p:txBody>
          <a:bodyPr wrap="square" rtlCol="0">
            <a:spAutoFit/>
          </a:bodyPr>
          <a:lstStyle/>
          <a:p>
            <a:r>
              <a:rPr lang="es-ES" sz="3600" b="1" dirty="0" smtClean="0">
                <a:solidFill>
                  <a:schemeClr val="bg1"/>
                </a:solidFill>
                <a:effectLst>
                  <a:outerShdw blurRad="38100" dist="38100" dir="2700000" algn="tl">
                    <a:srgbClr val="000000">
                      <a:alpha val="43137"/>
                    </a:srgbClr>
                  </a:outerShdw>
                </a:effectLst>
                <a:cs typeface="Arial" panose="020B0604020202020204" pitchFamily="34" charset="0"/>
              </a:rPr>
              <a:t>29.	IMPUESTO A LAS GANANCIAS</a:t>
            </a:r>
            <a:endParaRPr lang="es-ES" sz="3600" b="1" dirty="0">
              <a:solidFill>
                <a:schemeClr val="bg1"/>
              </a:solidFill>
              <a:effectLst>
                <a:outerShdw blurRad="38100" dist="38100" dir="2700000" algn="tl">
                  <a:srgbClr val="000000">
                    <a:alpha val="43137"/>
                  </a:srgbClr>
                </a:outerShdw>
              </a:effectLst>
              <a:cs typeface="Arial" panose="020B0604020202020204" pitchFamily="34" charset="0"/>
            </a:endParaRPr>
          </a:p>
        </p:txBody>
      </p:sp>
      <p:sp>
        <p:nvSpPr>
          <p:cNvPr id="3" name="CuadroTexto 4"/>
          <p:cNvSpPr txBox="1"/>
          <p:nvPr/>
        </p:nvSpPr>
        <p:spPr>
          <a:xfrm>
            <a:off x="260702" y="1533465"/>
            <a:ext cx="11643627" cy="4031873"/>
          </a:xfrm>
          <a:prstGeom prst="rect">
            <a:avLst/>
          </a:prstGeom>
          <a:noFill/>
          <a:ln w="28575">
            <a:solidFill>
              <a:srgbClr val="0070C0"/>
            </a:solidFill>
          </a:ln>
        </p:spPr>
        <p:txBody>
          <a:bodyPr wrap="square" rtlCol="0">
            <a:spAutoFit/>
          </a:bodyPr>
          <a:lstStyle/>
          <a:p>
            <a:pPr algn="just"/>
            <a:r>
              <a:rPr lang="es-ES" sz="3200" b="1" dirty="0" smtClean="0"/>
              <a:t>-Alineación con la NIC 12 </a:t>
            </a:r>
            <a:r>
              <a:rPr lang="es-ES" sz="3200" b="1" i="1" dirty="0" smtClean="0"/>
              <a:t>Impuesto a las Ganancias para el </a:t>
            </a:r>
            <a:r>
              <a:rPr lang="es-ES" sz="3200" b="1" dirty="0" smtClean="0"/>
              <a:t>reconocimiento y medición de los impuestos diferidos, </a:t>
            </a:r>
            <a:r>
              <a:rPr lang="es-GT" sz="3200" b="1" i="1" dirty="0" smtClean="0"/>
              <a:t>(se agregan 9 párrafos con el objeto de alinear con la NIC12).</a:t>
            </a:r>
          </a:p>
          <a:p>
            <a:pPr algn="just"/>
            <a:endParaRPr lang="es-GT" sz="3200" b="1" dirty="0" smtClean="0"/>
          </a:p>
          <a:p>
            <a:pPr algn="just"/>
            <a:r>
              <a:rPr lang="es-ES" sz="3200" b="1" dirty="0" smtClean="0"/>
              <a:t>-Incorporación de una exención por esfuerzo o costo </a:t>
            </a:r>
            <a:r>
              <a:rPr lang="es-GT" sz="3200" b="1" dirty="0" smtClean="0"/>
              <a:t>desproporcionado al requerimiento de compensar activos </a:t>
            </a:r>
            <a:r>
              <a:rPr lang="es-ES" sz="3200" b="1" dirty="0" smtClean="0"/>
              <a:t>y pasivos por impuestos a las ganancias (véase el párrafo </a:t>
            </a:r>
            <a:r>
              <a:rPr lang="es-GT" sz="3200" b="1" dirty="0" smtClean="0"/>
              <a:t>29.37 y 29.41).</a:t>
            </a:r>
            <a:endParaRPr lang="es-ES" sz="3200" b="1" dirty="0" smtClean="0"/>
          </a:p>
        </p:txBody>
      </p:sp>
    </p:spTree>
  </p:cSld>
  <p:clrMapOvr>
    <a:masterClrMapping/>
  </p:clrMapOvr>
  <p:transition>
    <p:wedge/>
  </p:transition>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2"/>
          <p:cNvSpPr txBox="1"/>
          <p:nvPr/>
        </p:nvSpPr>
        <p:spPr>
          <a:xfrm>
            <a:off x="239111" y="635000"/>
            <a:ext cx="10251089" cy="646331"/>
          </a:xfrm>
          <a:prstGeom prst="rect">
            <a:avLst/>
          </a:prstGeom>
          <a:solidFill>
            <a:srgbClr val="002060"/>
          </a:solidFill>
        </p:spPr>
        <p:txBody>
          <a:bodyPr wrap="square" rtlCol="0">
            <a:spAutoFit/>
          </a:bodyPr>
          <a:lstStyle/>
          <a:p>
            <a:r>
              <a:rPr lang="es-ES" sz="3600" b="1" dirty="0" smtClean="0">
                <a:solidFill>
                  <a:schemeClr val="bg1"/>
                </a:solidFill>
                <a:effectLst>
                  <a:outerShdw blurRad="38100" dist="38100" dir="2700000" algn="tl">
                    <a:srgbClr val="000000">
                      <a:alpha val="43137"/>
                    </a:srgbClr>
                  </a:outerShdw>
                </a:effectLst>
                <a:cs typeface="Arial" panose="020B0604020202020204" pitchFamily="34" charset="0"/>
              </a:rPr>
              <a:t>30.	CONVERSIÓN DE MONEDA EXTRANJERA</a:t>
            </a:r>
            <a:endParaRPr lang="es-ES" sz="3600" b="1" dirty="0">
              <a:solidFill>
                <a:schemeClr val="bg1"/>
              </a:solidFill>
              <a:effectLst>
                <a:outerShdw blurRad="38100" dist="38100" dir="2700000" algn="tl">
                  <a:srgbClr val="000000">
                    <a:alpha val="43137"/>
                  </a:srgbClr>
                </a:outerShdw>
              </a:effectLst>
              <a:cs typeface="Arial" panose="020B0604020202020204" pitchFamily="34" charset="0"/>
            </a:endParaRPr>
          </a:p>
        </p:txBody>
      </p:sp>
      <p:sp>
        <p:nvSpPr>
          <p:cNvPr id="3" name="CuadroTexto 5"/>
          <p:cNvSpPr txBox="1"/>
          <p:nvPr/>
        </p:nvSpPr>
        <p:spPr>
          <a:xfrm>
            <a:off x="684048" y="1732893"/>
            <a:ext cx="10484069" cy="3416320"/>
          </a:xfrm>
          <a:prstGeom prst="rect">
            <a:avLst/>
          </a:prstGeom>
          <a:noFill/>
          <a:ln w="28575">
            <a:solidFill>
              <a:schemeClr val="tx1"/>
            </a:solidFill>
          </a:ln>
        </p:spPr>
        <p:txBody>
          <a:bodyPr wrap="square" rtlCol="0">
            <a:spAutoFit/>
          </a:bodyPr>
          <a:lstStyle/>
          <a:p>
            <a:pPr algn="just"/>
            <a:r>
              <a:rPr lang="es-ES" sz="3600" b="1" dirty="0" smtClean="0">
                <a:effectLst>
                  <a:outerShdw blurRad="38100" dist="38100" dir="2700000" algn="tl">
                    <a:srgbClr val="000000">
                      <a:alpha val="43137"/>
                    </a:srgbClr>
                  </a:outerShdw>
                </a:effectLst>
              </a:rPr>
              <a:t>Las diferencias cambiarios derivadas de la conversión del estado de situación financiera se consideran componentes de patrimonio</a:t>
            </a:r>
          </a:p>
          <a:p>
            <a:pPr algn="just"/>
            <a:endParaRPr lang="es-ES" sz="3600" b="1" dirty="0">
              <a:effectLst>
                <a:outerShdw blurRad="38100" dist="38100" dir="2700000" algn="tl">
                  <a:srgbClr val="000000">
                    <a:alpha val="43137"/>
                  </a:srgbClr>
                </a:outerShdw>
              </a:effectLst>
            </a:endParaRPr>
          </a:p>
          <a:p>
            <a:pPr algn="just"/>
            <a:r>
              <a:rPr lang="es-ES" sz="3600" b="1" dirty="0" smtClean="0">
                <a:effectLst>
                  <a:outerShdw blurRad="38100" dist="38100" dir="2700000" algn="tl">
                    <a:srgbClr val="000000">
                      <a:alpha val="43137"/>
                    </a:srgbClr>
                  </a:outerShdw>
                </a:effectLst>
              </a:rPr>
              <a:t>No deben reclasificarse posteriormente a los resultados del período</a:t>
            </a:r>
            <a:endParaRPr lang="es-GT" sz="3600" b="1" dirty="0">
              <a:effectLst>
                <a:outerShdw blurRad="38100" dist="38100" dir="2700000" algn="tl">
                  <a:srgbClr val="000000">
                    <a:alpha val="43137"/>
                  </a:srgbClr>
                </a:outerShdw>
              </a:effectLst>
            </a:endParaRPr>
          </a:p>
        </p:txBody>
      </p:sp>
    </p:spTree>
  </p:cSld>
  <p:clrMapOvr>
    <a:masterClrMapping/>
  </p:clrMapOvr>
  <p:transition>
    <p:wedge/>
  </p:transition>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p:cNvSpPr txBox="1"/>
          <p:nvPr/>
        </p:nvSpPr>
        <p:spPr>
          <a:xfrm>
            <a:off x="251811" y="508000"/>
            <a:ext cx="8891751" cy="646331"/>
          </a:xfrm>
          <a:prstGeom prst="rect">
            <a:avLst/>
          </a:prstGeom>
          <a:solidFill>
            <a:schemeClr val="accent2">
              <a:lumMod val="75000"/>
            </a:schemeClr>
          </a:solidFill>
        </p:spPr>
        <p:txBody>
          <a:bodyPr wrap="square" rtlCol="0">
            <a:spAutoFit/>
          </a:bodyPr>
          <a:lstStyle/>
          <a:p>
            <a:r>
              <a:rPr lang="es-ES" sz="3600" b="1" dirty="0" smtClean="0">
                <a:solidFill>
                  <a:schemeClr val="bg1"/>
                </a:solidFill>
                <a:effectLst>
                  <a:outerShdw blurRad="38100" dist="38100" dir="2700000" algn="tl">
                    <a:srgbClr val="000000">
                      <a:alpha val="43137"/>
                    </a:srgbClr>
                  </a:outerShdw>
                </a:effectLst>
                <a:cs typeface="Arial" panose="020B0604020202020204" pitchFamily="34" charset="0"/>
              </a:rPr>
              <a:t>34.	ACTIVIDADES ESPECIALES</a:t>
            </a:r>
            <a:endParaRPr lang="es-ES" sz="3600" b="1" dirty="0">
              <a:solidFill>
                <a:schemeClr val="bg1"/>
              </a:solidFill>
              <a:effectLst>
                <a:outerShdw blurRad="38100" dist="38100" dir="2700000" algn="tl">
                  <a:srgbClr val="000000">
                    <a:alpha val="43137"/>
                  </a:srgbClr>
                </a:outerShdw>
              </a:effectLst>
              <a:cs typeface="Arial" panose="020B0604020202020204" pitchFamily="34" charset="0"/>
            </a:endParaRPr>
          </a:p>
        </p:txBody>
      </p:sp>
      <p:sp>
        <p:nvSpPr>
          <p:cNvPr id="6" name="CuadroTexto 5"/>
          <p:cNvSpPr txBox="1"/>
          <p:nvPr/>
        </p:nvSpPr>
        <p:spPr>
          <a:xfrm>
            <a:off x="482600" y="1364593"/>
            <a:ext cx="10672817" cy="4524315"/>
          </a:xfrm>
          <a:prstGeom prst="rect">
            <a:avLst/>
          </a:prstGeom>
          <a:noFill/>
        </p:spPr>
        <p:txBody>
          <a:bodyPr wrap="square" rtlCol="0">
            <a:spAutoFit/>
          </a:bodyPr>
          <a:lstStyle/>
          <a:p>
            <a:pPr algn="just"/>
            <a:r>
              <a:rPr lang="es-ES" sz="3600" b="1" dirty="0" smtClean="0">
                <a:effectLst>
                  <a:outerShdw blurRad="38100" dist="38100" dir="2700000" algn="tl">
                    <a:srgbClr val="000000">
                      <a:alpha val="43137"/>
                    </a:srgbClr>
                  </a:outerShdw>
                </a:effectLst>
              </a:rPr>
              <a:t>Eliminación del requerimiento de revelar información comparativa de la conciliación de los cambios en el importe en libros de activos biológicos (párrafo 34.7 c).</a:t>
            </a:r>
          </a:p>
          <a:p>
            <a:pPr algn="just"/>
            <a:r>
              <a:rPr lang="es-ES" sz="3600" b="1" dirty="0" smtClean="0">
                <a:effectLst>
                  <a:outerShdw blurRad="38100" dist="38100" dir="2700000" algn="tl">
                    <a:srgbClr val="000000">
                      <a:alpha val="43137"/>
                    </a:srgbClr>
                  </a:outerShdw>
                </a:effectLst>
              </a:rPr>
              <a:t>Alineación de los reconocimientos principales para el reconocimiento de activos para exploración y evaluación con la NIIF 6 (párr. 34.11 y 34.10f)</a:t>
            </a:r>
            <a:endParaRPr lang="es-GT" sz="36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xmlns="" val="3544168787"/>
      </p:ext>
    </p:extLst>
  </p:cSld>
  <p:clrMapOvr>
    <a:masterClrMapping/>
  </p:clrMapOvr>
  <p:transition>
    <p:wedg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484052" y="522151"/>
            <a:ext cx="5092699" cy="461665"/>
          </a:xfrm>
          <a:prstGeom prst="rect">
            <a:avLst/>
          </a:prstGeom>
          <a:solidFill>
            <a:srgbClr val="0070C0"/>
          </a:solidFill>
          <a:effectLst>
            <a:innerShdw blurRad="63500" dist="50800" dir="18900000">
              <a:prstClr val="black">
                <a:alpha val="50000"/>
              </a:prstClr>
            </a:innerShdw>
          </a:effectLst>
        </p:spPr>
        <p:txBody>
          <a:bodyPr wrap="square" rtlCol="0">
            <a:spAutoFit/>
          </a:bodyPr>
          <a:lstStyle/>
          <a:p>
            <a:pPr algn="just"/>
            <a:r>
              <a:rPr lang="es-GT" sz="2400" b="1" dirty="0" smtClean="0">
                <a:solidFill>
                  <a:schemeClr val="bg1"/>
                </a:solidFill>
              </a:rPr>
              <a:t>ORIENTACIÓN DE LAS NORMAS</a:t>
            </a:r>
            <a:endParaRPr lang="es-GT" sz="2400" b="1" dirty="0">
              <a:solidFill>
                <a:schemeClr val="bg1"/>
              </a:solidFill>
            </a:endParaRPr>
          </a:p>
        </p:txBody>
      </p:sp>
      <p:graphicFrame>
        <p:nvGraphicFramePr>
          <p:cNvPr id="4" name="3 Tabla"/>
          <p:cNvGraphicFramePr>
            <a:graphicFrameLocks noGrp="1"/>
          </p:cNvGraphicFramePr>
          <p:nvPr/>
        </p:nvGraphicFramePr>
        <p:xfrm>
          <a:off x="164736" y="1106995"/>
          <a:ext cx="11861802" cy="3749040"/>
        </p:xfrm>
        <a:graphic>
          <a:graphicData uri="http://schemas.openxmlformats.org/drawingml/2006/table">
            <a:tbl>
              <a:tblPr firstRow="1" bandRow="1">
                <a:effectLst>
                  <a:innerShdw blurRad="63500" dist="50800" dir="18900000">
                    <a:prstClr val="black">
                      <a:alpha val="50000"/>
                    </a:prstClr>
                  </a:innerShdw>
                </a:effectLst>
                <a:tableStyleId>{5C22544A-7EE6-4342-B048-85BDC9FD1C3A}</a:tableStyleId>
              </a:tblPr>
              <a:tblGrid>
                <a:gridCol w="3953934"/>
                <a:gridCol w="3953934"/>
                <a:gridCol w="3953934"/>
              </a:tblGrid>
              <a:tr h="3381548">
                <a:tc>
                  <a:txBody>
                    <a:bodyPr/>
                    <a:lstStyle/>
                    <a:p>
                      <a:pPr algn="ctr"/>
                      <a:r>
                        <a:rPr lang="es-GT" sz="2000" b="0" dirty="0" smtClean="0">
                          <a:latin typeface="Eras Bold ITC" pitchFamily="34" charset="0"/>
                        </a:rPr>
                        <a:t>NIC/NIIF</a:t>
                      </a:r>
                      <a:r>
                        <a:rPr lang="es-GT" sz="2000" b="0" baseline="0" dirty="0" smtClean="0">
                          <a:latin typeface="Eras Bold ITC" pitchFamily="34" charset="0"/>
                        </a:rPr>
                        <a:t> PLENAS</a:t>
                      </a:r>
                      <a:endParaRPr lang="es-GT" sz="2000" b="0" dirty="0" smtClean="0">
                        <a:latin typeface="Eras Bold ITC" pitchFamily="34" charset="0"/>
                      </a:endParaRPr>
                    </a:p>
                    <a:p>
                      <a:pPr algn="just"/>
                      <a:r>
                        <a:rPr lang="es-GT" sz="2000" b="1" dirty="0" smtClean="0"/>
                        <a:t>Proporcionan información</a:t>
                      </a:r>
                      <a:r>
                        <a:rPr lang="es-GT" sz="2000" b="1" baseline="0" dirty="0" smtClean="0"/>
                        <a:t> útil para los  inversionistas. Están dirigidas a Entidades con obligación pública de rendir cuentas.</a:t>
                      </a:r>
                    </a:p>
                    <a:p>
                      <a:pPr algn="just"/>
                      <a:r>
                        <a:rPr lang="es-GT" sz="2000" b="1" u="sng" baseline="0" dirty="0" smtClean="0"/>
                        <a:t>Por esta razón las NIC/NIIF plenas se describen como orientadas al inversionista.</a:t>
                      </a:r>
                    </a:p>
                    <a:p>
                      <a:endParaRPr lang="es-GT" sz="2000" b="1" u="sng" baseline="0" dirty="0" smtClean="0"/>
                    </a:p>
                    <a:p>
                      <a:endParaRPr lang="es-GT" sz="2000" b="1" u="sng" baseline="0" dirty="0" smtClean="0"/>
                    </a:p>
                    <a:p>
                      <a:endParaRPr lang="es-GT" sz="2000" b="1" u="sng" baseline="0" dirty="0" smtClean="0"/>
                    </a:p>
                  </a:txBody>
                  <a:tcPr>
                    <a:cell3D prstMaterial="dkEdge">
                      <a:bevel/>
                      <a:lightRig rig="flood" dir="t"/>
                    </a:cell3D>
                    <a:solidFill>
                      <a:schemeClr val="accent1"/>
                    </a:solidFill>
                  </a:tcPr>
                </a:tc>
                <a:tc>
                  <a:txBody>
                    <a:bodyPr/>
                    <a:lstStyle/>
                    <a:p>
                      <a:pPr algn="ctr"/>
                      <a:r>
                        <a:rPr lang="es-ES" sz="2000" b="0" kern="1200" baseline="0" dirty="0" smtClean="0">
                          <a:solidFill>
                            <a:schemeClr val="lt1"/>
                          </a:solidFill>
                          <a:latin typeface="Eras Bold ITC" pitchFamily="34" charset="0"/>
                          <a:ea typeface="+mn-ea"/>
                          <a:cs typeface="+mn-cs"/>
                        </a:rPr>
                        <a:t>NIIF PARA PYMES</a:t>
                      </a:r>
                    </a:p>
                    <a:p>
                      <a:pPr algn="just"/>
                      <a:r>
                        <a:rPr lang="es-ES" sz="2000" b="1" kern="1200" baseline="0" dirty="0" smtClean="0">
                          <a:solidFill>
                            <a:schemeClr val="lt1"/>
                          </a:solidFill>
                          <a:latin typeface="+mn-lt"/>
                          <a:ea typeface="+mn-ea"/>
                          <a:cs typeface="+mn-cs"/>
                        </a:rPr>
                        <a:t>Una norma dirigida  a las Pequeñas y Medianas Entidades (PYMES).</a:t>
                      </a:r>
                    </a:p>
                    <a:p>
                      <a:pPr algn="just"/>
                      <a:r>
                        <a:rPr lang="es-ES" sz="2000" b="1" kern="1200" baseline="0" dirty="0" smtClean="0">
                          <a:solidFill>
                            <a:schemeClr val="lt1"/>
                          </a:solidFill>
                          <a:latin typeface="+mn-lt"/>
                          <a:ea typeface="+mn-ea"/>
                          <a:cs typeface="+mn-cs"/>
                        </a:rPr>
                        <a:t>Son Entidades </a:t>
                      </a:r>
                      <a:r>
                        <a:rPr lang="es-ES" sz="2000" b="1" u="sng" kern="1200" baseline="0" dirty="0" smtClean="0">
                          <a:solidFill>
                            <a:schemeClr val="lt1"/>
                          </a:solidFill>
                          <a:latin typeface="+mn-lt"/>
                          <a:ea typeface="+mn-ea"/>
                          <a:cs typeface="+mn-cs"/>
                        </a:rPr>
                        <a:t>sin obligación pública de rendir cuentas</a:t>
                      </a:r>
                      <a:r>
                        <a:rPr lang="es-ES" sz="2000" b="1" kern="1200" baseline="0" dirty="0" smtClean="0">
                          <a:solidFill>
                            <a:schemeClr val="lt1"/>
                          </a:solidFill>
                          <a:latin typeface="+mn-lt"/>
                          <a:ea typeface="+mn-ea"/>
                          <a:cs typeface="+mn-cs"/>
                        </a:rPr>
                        <a:t>. </a:t>
                      </a:r>
                    </a:p>
                    <a:p>
                      <a:pPr algn="just"/>
                      <a:endParaRPr lang="es-ES" sz="2000" b="1" kern="1200" baseline="0" dirty="0" smtClean="0">
                        <a:solidFill>
                          <a:schemeClr val="lt1"/>
                        </a:solidFill>
                        <a:latin typeface="+mn-lt"/>
                        <a:ea typeface="+mn-ea"/>
                        <a:cs typeface="+mn-cs"/>
                      </a:endParaRPr>
                    </a:p>
                    <a:p>
                      <a:pPr algn="just"/>
                      <a:endParaRPr lang="es-ES" sz="2000" b="1" kern="1200" baseline="0" dirty="0" smtClean="0">
                        <a:solidFill>
                          <a:schemeClr val="lt1"/>
                        </a:solidFill>
                        <a:latin typeface="+mn-lt"/>
                        <a:ea typeface="+mn-ea"/>
                        <a:cs typeface="+mn-cs"/>
                      </a:endParaRPr>
                    </a:p>
                    <a:p>
                      <a:pPr algn="just"/>
                      <a:endParaRPr lang="es-ES" sz="2000" b="1" i="1" kern="1200" baseline="0" dirty="0" smtClean="0">
                        <a:solidFill>
                          <a:schemeClr val="lt1"/>
                        </a:solidFill>
                        <a:latin typeface="+mn-lt"/>
                        <a:ea typeface="+mn-ea"/>
                        <a:cs typeface="+mn-cs"/>
                      </a:endParaRPr>
                    </a:p>
                    <a:p>
                      <a:pPr algn="just"/>
                      <a:endParaRPr lang="es-ES" sz="2000" b="1" i="1" kern="1200" baseline="0" dirty="0" smtClean="0">
                        <a:solidFill>
                          <a:schemeClr val="lt1"/>
                        </a:solidFill>
                        <a:latin typeface="+mn-lt"/>
                        <a:ea typeface="+mn-ea"/>
                        <a:cs typeface="+mn-cs"/>
                      </a:endParaRPr>
                    </a:p>
                    <a:p>
                      <a:pPr algn="just"/>
                      <a:endParaRPr lang="es-ES" sz="2000" b="1" i="1" kern="1200" baseline="0" dirty="0" smtClean="0">
                        <a:solidFill>
                          <a:schemeClr val="lt1"/>
                        </a:solidFill>
                        <a:latin typeface="+mn-lt"/>
                        <a:ea typeface="+mn-ea"/>
                        <a:cs typeface="+mn-cs"/>
                      </a:endParaRPr>
                    </a:p>
                    <a:p>
                      <a:pPr algn="just"/>
                      <a:endParaRPr lang="es-ES" sz="2000" b="1" i="1" kern="1200" baseline="0" dirty="0" smtClean="0">
                        <a:solidFill>
                          <a:schemeClr val="lt1"/>
                        </a:solidFill>
                        <a:latin typeface="+mn-lt"/>
                        <a:ea typeface="+mn-ea"/>
                        <a:cs typeface="+mn-cs"/>
                      </a:endParaRPr>
                    </a:p>
                  </a:txBody>
                  <a:tcPr>
                    <a:cell3D prstMaterial="dkEdge">
                      <a:bevel/>
                      <a:lightRig rig="flood" dir="t"/>
                    </a:cell3D>
                    <a:solidFill>
                      <a:schemeClr val="accent1"/>
                    </a:solidFill>
                  </a:tcPr>
                </a:tc>
                <a:tc>
                  <a:txBody>
                    <a:bodyPr/>
                    <a:lstStyle/>
                    <a:p>
                      <a:pPr algn="ctr"/>
                      <a:r>
                        <a:rPr lang="es-ES" sz="2000" b="0" kern="1200" baseline="0" dirty="0" smtClean="0">
                          <a:solidFill>
                            <a:schemeClr val="lt1"/>
                          </a:solidFill>
                          <a:latin typeface="Eras Bold ITC" pitchFamily="34" charset="0"/>
                          <a:ea typeface="+mn-ea"/>
                          <a:cs typeface="+mn-cs"/>
                        </a:rPr>
                        <a:t>GUÍA PARA MICROENTIDADES QUE APLICAN NIIF PYMES</a:t>
                      </a:r>
                    </a:p>
                    <a:p>
                      <a:pPr algn="just"/>
                      <a:r>
                        <a:rPr lang="es-ES" sz="2000" b="1" kern="1200" baseline="0" dirty="0" smtClean="0">
                          <a:solidFill>
                            <a:schemeClr val="lt1"/>
                          </a:solidFill>
                          <a:latin typeface="+mn-lt"/>
                          <a:ea typeface="+mn-ea"/>
                          <a:cs typeface="+mn-cs"/>
                        </a:rPr>
                        <a:t>Incluye solo los requerimientos de </a:t>
                      </a:r>
                      <a:r>
                        <a:rPr lang="es-ES" sz="2000" b="1" i="1" kern="1200" baseline="0" dirty="0" smtClean="0">
                          <a:solidFill>
                            <a:schemeClr val="lt1"/>
                          </a:solidFill>
                          <a:latin typeface="+mn-lt"/>
                          <a:ea typeface="+mn-ea"/>
                          <a:cs typeface="+mn-cs"/>
                        </a:rPr>
                        <a:t>NIIF para PYMES </a:t>
                      </a:r>
                      <a:r>
                        <a:rPr lang="es-ES" sz="2000" b="1" kern="1200" baseline="0" dirty="0" smtClean="0">
                          <a:solidFill>
                            <a:schemeClr val="lt1"/>
                          </a:solidFill>
                          <a:latin typeface="+mn-lt"/>
                          <a:ea typeface="+mn-ea"/>
                          <a:cs typeface="+mn-cs"/>
                        </a:rPr>
                        <a:t>necesarios para una micro entidad, </a:t>
                      </a:r>
                      <a:r>
                        <a:rPr lang="es-ES" sz="2000" b="1" u="sng" kern="1200" baseline="0" dirty="0" smtClean="0">
                          <a:solidFill>
                            <a:schemeClr val="lt1"/>
                          </a:solidFill>
                          <a:latin typeface="+mn-lt"/>
                          <a:ea typeface="+mn-ea"/>
                          <a:cs typeface="+mn-cs"/>
                        </a:rPr>
                        <a:t>cuyas transacciones se encuentran con un rango limitado de transacciones sencillas, además habitualmente son gestionadas por el propietario</a:t>
                      </a:r>
                      <a:r>
                        <a:rPr lang="es-ES" sz="2000" b="1" kern="1200" baseline="0" dirty="0" smtClean="0">
                          <a:solidFill>
                            <a:schemeClr val="lt1"/>
                          </a:solidFill>
                          <a:latin typeface="+mn-lt"/>
                          <a:ea typeface="+mn-ea"/>
                          <a:cs typeface="+mn-cs"/>
                        </a:rPr>
                        <a:t> y tiene pocos empleados.</a:t>
                      </a:r>
                    </a:p>
                  </a:txBody>
                  <a:tcPr>
                    <a:cell3D prstMaterial="dkEdge">
                      <a:bevel/>
                      <a:lightRig rig="flood" dir="t"/>
                    </a:cell3D>
                    <a:solidFill>
                      <a:schemeClr val="accent1"/>
                    </a:solidFill>
                  </a:tcPr>
                </a:tc>
              </a:tr>
            </a:tbl>
          </a:graphicData>
        </a:graphic>
      </p:graphicFrame>
      <p:graphicFrame>
        <p:nvGraphicFramePr>
          <p:cNvPr id="6" name="5 Tabla"/>
          <p:cNvGraphicFramePr>
            <a:graphicFrameLocks noGrp="1"/>
          </p:cNvGraphicFramePr>
          <p:nvPr/>
        </p:nvGraphicFramePr>
        <p:xfrm>
          <a:off x="274321" y="5133704"/>
          <a:ext cx="11599815" cy="1240971"/>
        </p:xfrm>
        <a:graphic>
          <a:graphicData uri="http://schemas.openxmlformats.org/drawingml/2006/table">
            <a:tbl>
              <a:tblPr firstRow="1" bandRow="1">
                <a:tableStyleId>{5C22544A-7EE6-4342-B048-85BDC9FD1C3A}</a:tableStyleId>
              </a:tblPr>
              <a:tblGrid>
                <a:gridCol w="3866605"/>
                <a:gridCol w="3866605"/>
                <a:gridCol w="3866605"/>
              </a:tblGrid>
              <a:tr h="413657">
                <a:tc gridSpan="3">
                  <a:txBody>
                    <a:bodyPr/>
                    <a:lstStyle/>
                    <a:p>
                      <a:pPr algn="ctr"/>
                      <a:r>
                        <a:rPr lang="es-GT" dirty="0" smtClean="0"/>
                        <a:t>NECESIDADES DE INFORMACIÓN</a:t>
                      </a:r>
                      <a:endParaRPr lang="es-GT"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s-GT" dirty="0"/>
                    </a:p>
                  </a:txBody>
                  <a:tcPr/>
                </a:tc>
                <a:tc hMerge="1">
                  <a:txBody>
                    <a:bodyPr/>
                    <a:lstStyle/>
                    <a:p>
                      <a:endParaRPr lang="es-GT" dirty="0"/>
                    </a:p>
                  </a:txBody>
                  <a:tcPr/>
                </a:tc>
              </a:tr>
              <a:tr h="413657">
                <a:tc>
                  <a:txBody>
                    <a:bodyPr/>
                    <a:lstStyle/>
                    <a:p>
                      <a:r>
                        <a:rPr lang="es-GT" dirty="0" smtClean="0"/>
                        <a:t>Generar</a:t>
                      </a:r>
                      <a:r>
                        <a:rPr lang="es-GT" baseline="0" dirty="0" smtClean="0"/>
                        <a:t> flujo de fondos a largo plazo</a:t>
                      </a:r>
                      <a:endParaRPr lang="es-GT"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s-GT" dirty="0" smtClean="0"/>
                        <a:t>Generar </a:t>
                      </a:r>
                      <a:r>
                        <a:rPr lang="es-GT" baseline="0" dirty="0" smtClean="0"/>
                        <a:t> flujo de fondos a corto plazo</a:t>
                      </a:r>
                      <a:endParaRPr lang="es-GT"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s-GT" dirty="0" smtClean="0"/>
                        <a:t>Generar flujo</a:t>
                      </a:r>
                      <a:r>
                        <a:rPr lang="es-GT" baseline="0" dirty="0" smtClean="0"/>
                        <a:t> de fondos a corto plazo</a:t>
                      </a:r>
                      <a:endParaRPr lang="es-GT"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13657">
                <a:tc>
                  <a:txBody>
                    <a:bodyPr/>
                    <a:lstStyle/>
                    <a:p>
                      <a:r>
                        <a:rPr lang="es-GT" dirty="0" smtClean="0"/>
                        <a:t>Determinar</a:t>
                      </a:r>
                      <a:r>
                        <a:rPr lang="es-GT" baseline="0" dirty="0" smtClean="0"/>
                        <a:t> el valor de la empresa</a:t>
                      </a:r>
                      <a:endParaRPr lang="es-GT"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s-GT"/>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s-GT"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ransition>
    <p:wedge/>
  </p:transition>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2"/>
          <p:cNvSpPr txBox="1"/>
          <p:nvPr/>
        </p:nvSpPr>
        <p:spPr>
          <a:xfrm>
            <a:off x="340273" y="652079"/>
            <a:ext cx="11177752" cy="646331"/>
          </a:xfrm>
          <a:prstGeom prst="rect">
            <a:avLst/>
          </a:prstGeom>
          <a:solidFill>
            <a:schemeClr val="accent5">
              <a:lumMod val="40000"/>
              <a:lumOff val="60000"/>
            </a:schemeClr>
          </a:solidFill>
        </p:spPr>
        <p:txBody>
          <a:bodyPr wrap="square" rtlCol="0">
            <a:spAutoFit/>
          </a:bodyPr>
          <a:lstStyle/>
          <a:p>
            <a:r>
              <a:rPr lang="es-ES" sz="3600" b="1" dirty="0" smtClean="0">
                <a:effectLst>
                  <a:outerShdw blurRad="38100" dist="38100" dir="2700000" algn="tl">
                    <a:srgbClr val="000000">
                      <a:alpha val="43137"/>
                    </a:srgbClr>
                  </a:outerShdw>
                </a:effectLst>
                <a:cs typeface="Arial" panose="020B0604020202020204" pitchFamily="34" charset="0"/>
              </a:rPr>
              <a:t>35.	TRANSICIÓN A LA NIIF PARA LAS PYMES</a:t>
            </a:r>
            <a:endParaRPr lang="es-ES" sz="3600" b="1" dirty="0">
              <a:effectLst>
                <a:outerShdw blurRad="38100" dist="38100" dir="2700000" algn="tl">
                  <a:srgbClr val="000000">
                    <a:alpha val="43137"/>
                  </a:srgbClr>
                </a:outerShdw>
              </a:effectLst>
              <a:cs typeface="Arial" panose="020B0604020202020204" pitchFamily="34" charset="0"/>
            </a:endParaRPr>
          </a:p>
        </p:txBody>
      </p:sp>
      <p:sp>
        <p:nvSpPr>
          <p:cNvPr id="3" name="CuadroTexto 4"/>
          <p:cNvSpPr txBox="1"/>
          <p:nvPr/>
        </p:nvSpPr>
        <p:spPr>
          <a:xfrm>
            <a:off x="1481959" y="2271162"/>
            <a:ext cx="10074166" cy="2308324"/>
          </a:xfrm>
          <a:prstGeom prst="rect">
            <a:avLst/>
          </a:prstGeom>
          <a:noFill/>
          <a:ln w="28575">
            <a:solidFill>
              <a:schemeClr val="tx1"/>
            </a:solidFill>
          </a:ln>
        </p:spPr>
        <p:txBody>
          <a:bodyPr wrap="square" rtlCol="0">
            <a:spAutoFit/>
          </a:bodyPr>
          <a:lstStyle/>
          <a:p>
            <a:pPr algn="just"/>
            <a:r>
              <a:rPr lang="es-ES" sz="3600" b="1" dirty="0" smtClean="0">
                <a:effectLst>
                  <a:outerShdw blurRad="38100" dist="38100" dir="2700000" algn="tl">
                    <a:srgbClr val="000000">
                      <a:alpha val="43137"/>
                    </a:srgbClr>
                  </a:outerShdw>
                </a:effectLst>
              </a:rPr>
              <a:t>Aunque se haya aplicado anteriormente la NIIF para las PYMES y los estados financieros recientes no tienen la declaración explicita, puede hacerlo ahora de forma retroactiva</a:t>
            </a:r>
            <a:endParaRPr lang="es-GT" sz="3600" b="1" dirty="0">
              <a:effectLst>
                <a:outerShdw blurRad="38100" dist="38100" dir="2700000" algn="tl">
                  <a:srgbClr val="000000">
                    <a:alpha val="43137"/>
                  </a:srgbClr>
                </a:outerShdw>
              </a:effectLst>
            </a:endParaRPr>
          </a:p>
        </p:txBody>
      </p:sp>
      <p:sp>
        <p:nvSpPr>
          <p:cNvPr id="4" name="Rectángulo 5"/>
          <p:cNvSpPr/>
          <p:nvPr/>
        </p:nvSpPr>
        <p:spPr>
          <a:xfrm>
            <a:off x="1331468" y="1386499"/>
            <a:ext cx="2440432" cy="769441"/>
          </a:xfrm>
          <a:prstGeom prst="rect">
            <a:avLst/>
          </a:prstGeom>
          <a:solidFill>
            <a:schemeClr val="tx1"/>
          </a:solidFill>
          <a:scene3d>
            <a:camera prst="orthographicFront"/>
            <a:lightRig rig="threePt" dir="t"/>
          </a:scene3d>
          <a:sp3d>
            <a:bevelT/>
          </a:sp3d>
        </p:spPr>
        <p:txBody>
          <a:bodyPr wrap="square" lIns="91440" tIns="45720" rIns="91440" bIns="45720">
            <a:spAutoFit/>
          </a:bodyPr>
          <a:lstStyle/>
          <a:p>
            <a:pPr algn="ctr"/>
            <a:r>
              <a:rPr lang="es-ES" sz="4400" b="1" cap="none" spc="0" dirty="0" smtClean="0">
                <a:ln w="0"/>
                <a:solidFill>
                  <a:schemeClr val="bg1"/>
                </a:solidFill>
                <a:effectLst>
                  <a:outerShdw blurRad="38100" dist="19050" dir="2700000" algn="tl" rotWithShape="0">
                    <a:schemeClr val="dk1">
                      <a:alpha val="40000"/>
                    </a:schemeClr>
                  </a:outerShdw>
                </a:effectLst>
              </a:rPr>
              <a:t>Alcance</a:t>
            </a:r>
            <a:endParaRPr lang="es-ES" sz="4400" b="1" cap="none" spc="0" dirty="0">
              <a:ln w="0"/>
              <a:solidFill>
                <a:schemeClr val="bg1"/>
              </a:solidFill>
              <a:effectLst>
                <a:outerShdw blurRad="38100" dist="19050" dir="2700000" algn="tl" rotWithShape="0">
                  <a:schemeClr val="dk1">
                    <a:alpha val="40000"/>
                  </a:schemeClr>
                </a:outerShdw>
              </a:effectLst>
            </a:endParaRPr>
          </a:p>
        </p:txBody>
      </p:sp>
    </p:spTree>
  </p:cSld>
  <p:clrMapOvr>
    <a:masterClrMapping/>
  </p:clrMapOvr>
  <p:transition>
    <p:wedge/>
  </p:transition>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2"/>
          <p:cNvSpPr txBox="1"/>
          <p:nvPr/>
        </p:nvSpPr>
        <p:spPr>
          <a:xfrm>
            <a:off x="369808" y="701107"/>
            <a:ext cx="11177752" cy="646331"/>
          </a:xfrm>
          <a:prstGeom prst="rect">
            <a:avLst/>
          </a:prstGeom>
          <a:solidFill>
            <a:schemeClr val="accent1">
              <a:lumMod val="40000"/>
              <a:lumOff val="60000"/>
            </a:schemeClr>
          </a:solidFill>
        </p:spPr>
        <p:txBody>
          <a:bodyPr wrap="square" rtlCol="0">
            <a:spAutoFit/>
          </a:bodyPr>
          <a:lstStyle/>
          <a:p>
            <a:r>
              <a:rPr lang="es-ES" sz="3600" b="1" dirty="0" smtClean="0">
                <a:effectLst>
                  <a:outerShdw blurRad="38100" dist="38100" dir="2700000" algn="tl">
                    <a:srgbClr val="000000">
                      <a:alpha val="43137"/>
                    </a:srgbClr>
                  </a:outerShdw>
                </a:effectLst>
                <a:cs typeface="Arial" panose="020B0604020202020204" pitchFamily="34" charset="0"/>
              </a:rPr>
              <a:t>35.	TRANSICIÓN A LA NIIF PARA LAS PYMES</a:t>
            </a:r>
            <a:endParaRPr lang="es-ES" sz="3600" b="1" dirty="0">
              <a:effectLst>
                <a:outerShdw blurRad="38100" dist="38100" dir="2700000" algn="tl">
                  <a:srgbClr val="000000">
                    <a:alpha val="43137"/>
                  </a:srgbClr>
                </a:outerShdw>
              </a:effectLst>
              <a:cs typeface="Arial" panose="020B0604020202020204" pitchFamily="34" charset="0"/>
            </a:endParaRPr>
          </a:p>
        </p:txBody>
      </p:sp>
      <p:sp>
        <p:nvSpPr>
          <p:cNvPr id="3" name="CuadroTexto 4"/>
          <p:cNvSpPr txBox="1"/>
          <p:nvPr/>
        </p:nvSpPr>
        <p:spPr>
          <a:xfrm>
            <a:off x="404037" y="2295735"/>
            <a:ext cx="11044289" cy="4031873"/>
          </a:xfrm>
          <a:prstGeom prst="rect">
            <a:avLst/>
          </a:prstGeom>
          <a:noFill/>
          <a:ln w="28575">
            <a:solidFill>
              <a:schemeClr val="tx1"/>
            </a:solidFill>
          </a:ln>
        </p:spPr>
        <p:txBody>
          <a:bodyPr wrap="square" rtlCol="0">
            <a:spAutoFit/>
          </a:bodyPr>
          <a:lstStyle/>
          <a:p>
            <a:pPr marL="742950" indent="-742950" algn="just">
              <a:buAutoNum type="arabicPeriod"/>
            </a:pPr>
            <a:r>
              <a:rPr lang="es-ES" sz="3200" b="1" dirty="0" smtClean="0">
                <a:effectLst>
                  <a:outerShdw blurRad="38100" dist="38100" dir="2700000" algn="tl">
                    <a:srgbClr val="000000">
                      <a:alpha val="43137"/>
                    </a:srgbClr>
                  </a:outerShdw>
                </a:effectLst>
              </a:rPr>
              <a:t>Como proceder con los préstamos del gobierno (agregando el inciso f, párrafo 35.9)</a:t>
            </a:r>
          </a:p>
          <a:p>
            <a:pPr marL="742950" indent="-742950" algn="just">
              <a:buAutoNum type="arabicPeriod"/>
            </a:pPr>
            <a:r>
              <a:rPr lang="es-ES" sz="3200" b="1" dirty="0" smtClean="0">
                <a:effectLst>
                  <a:outerShdw blurRad="38100" dist="38100" dir="2700000" algn="tl">
                    <a:srgbClr val="000000">
                      <a:alpha val="43137"/>
                    </a:srgbClr>
                  </a:outerShdw>
                </a:effectLst>
              </a:rPr>
              <a:t>Exenciones del valor razonable (inciso d, párrafo 35.10)</a:t>
            </a:r>
          </a:p>
          <a:p>
            <a:pPr marL="742950" indent="-742950" algn="just">
              <a:buAutoNum type="arabicPeriod"/>
            </a:pPr>
            <a:r>
              <a:rPr lang="es-ES" sz="3200" b="1" dirty="0" smtClean="0">
                <a:effectLst>
                  <a:outerShdw blurRad="38100" dist="38100" dir="2700000" algn="tl">
                    <a:srgbClr val="000000">
                      <a:alpha val="43137"/>
                    </a:srgbClr>
                  </a:outerShdw>
                </a:effectLst>
              </a:rPr>
              <a:t>Estados financieros separados (inciso f, párrafo 35.10 agrega </a:t>
            </a:r>
            <a:r>
              <a:rPr lang="es-ES" sz="3200" b="1" dirty="0" err="1" smtClean="0">
                <a:effectLst>
                  <a:outerShdw blurRad="38100" dist="38100" dir="2700000" algn="tl">
                    <a:srgbClr val="000000">
                      <a:alpha val="43137"/>
                    </a:srgbClr>
                  </a:outerShdw>
                </a:effectLst>
              </a:rPr>
              <a:t>iii</a:t>
            </a:r>
            <a:r>
              <a:rPr lang="es-ES" sz="3200" b="1" dirty="0" smtClean="0">
                <a:effectLst>
                  <a:outerShdw blurRad="38100" dist="38100" dir="2700000" algn="tl">
                    <a:srgbClr val="000000">
                      <a:alpha val="43137"/>
                    </a:srgbClr>
                  </a:outerShdw>
                </a:effectLst>
              </a:rPr>
              <a:t>)</a:t>
            </a:r>
          </a:p>
          <a:p>
            <a:pPr marL="742950" indent="-742950" algn="just">
              <a:buAutoNum type="arabicPeriod"/>
            </a:pPr>
            <a:r>
              <a:rPr lang="es-ES" sz="3200" b="1" dirty="0" smtClean="0">
                <a:effectLst>
                  <a:outerShdw blurRad="38100" dist="38100" dir="2700000" algn="tl">
                    <a:srgbClr val="000000">
                      <a:alpha val="43137"/>
                    </a:srgbClr>
                  </a:outerShdw>
                </a:effectLst>
              </a:rPr>
              <a:t>Impuestos diferidos (modifica inciso h, párrafo 35.10)</a:t>
            </a:r>
          </a:p>
        </p:txBody>
      </p:sp>
      <p:sp>
        <p:nvSpPr>
          <p:cNvPr id="4" name="Rectángulo 5"/>
          <p:cNvSpPr/>
          <p:nvPr/>
        </p:nvSpPr>
        <p:spPr>
          <a:xfrm>
            <a:off x="358160" y="1494089"/>
            <a:ext cx="5826740" cy="646331"/>
          </a:xfrm>
          <a:prstGeom prst="rect">
            <a:avLst/>
          </a:prstGeom>
          <a:solidFill>
            <a:schemeClr val="tx1"/>
          </a:solidFill>
          <a:scene3d>
            <a:camera prst="orthographicFront"/>
            <a:lightRig rig="threePt" dir="t"/>
          </a:scene3d>
          <a:sp3d>
            <a:bevelT/>
          </a:sp3d>
        </p:spPr>
        <p:txBody>
          <a:bodyPr wrap="square" lIns="91440" tIns="45720" rIns="91440" bIns="45720">
            <a:spAutoFit/>
          </a:bodyPr>
          <a:lstStyle/>
          <a:p>
            <a:pPr algn="ctr"/>
            <a:r>
              <a:rPr lang="es-ES" sz="3600" b="1" cap="none" spc="0" dirty="0" smtClean="0">
                <a:ln w="0"/>
                <a:solidFill>
                  <a:schemeClr val="bg1"/>
                </a:solidFill>
                <a:effectLst>
                  <a:outerShdw blurRad="38100" dist="19050" dir="2700000" algn="tl" rotWithShape="0">
                    <a:schemeClr val="dk1">
                      <a:alpha val="40000"/>
                    </a:schemeClr>
                  </a:outerShdw>
                </a:effectLst>
              </a:rPr>
              <a:t>Procedimiento para los EF</a:t>
            </a:r>
            <a:endParaRPr lang="es-ES" sz="3600" b="1" cap="none" spc="0" dirty="0">
              <a:ln w="0"/>
              <a:solidFill>
                <a:schemeClr val="bg1"/>
              </a:solidFill>
              <a:effectLst>
                <a:outerShdw blurRad="38100" dist="19050" dir="2700000" algn="tl" rotWithShape="0">
                  <a:schemeClr val="dk1">
                    <a:alpha val="40000"/>
                  </a:schemeClr>
                </a:outerShdw>
              </a:effectLst>
            </a:endParaRPr>
          </a:p>
        </p:txBody>
      </p:sp>
    </p:spTree>
  </p:cSld>
  <p:clrMapOvr>
    <a:masterClrMapping/>
  </p:clrMapOvr>
  <p:transition>
    <p:wedge/>
  </p:transition>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2"/>
          <p:cNvSpPr txBox="1"/>
          <p:nvPr/>
        </p:nvSpPr>
        <p:spPr>
          <a:xfrm>
            <a:off x="507124" y="235691"/>
            <a:ext cx="11177752" cy="646331"/>
          </a:xfrm>
          <a:prstGeom prst="rect">
            <a:avLst/>
          </a:prstGeom>
          <a:solidFill>
            <a:schemeClr val="accent1">
              <a:lumMod val="40000"/>
              <a:lumOff val="60000"/>
            </a:schemeClr>
          </a:solidFill>
        </p:spPr>
        <p:txBody>
          <a:bodyPr wrap="square" rtlCol="0">
            <a:spAutoFit/>
          </a:bodyPr>
          <a:lstStyle/>
          <a:p>
            <a:r>
              <a:rPr lang="es-ES" sz="3600" b="1" dirty="0" smtClean="0">
                <a:effectLst>
                  <a:outerShdw blurRad="38100" dist="38100" dir="2700000" algn="tl">
                    <a:srgbClr val="000000">
                      <a:alpha val="43137"/>
                    </a:srgbClr>
                  </a:outerShdw>
                </a:effectLst>
                <a:cs typeface="Arial" panose="020B0604020202020204" pitchFamily="34" charset="0"/>
              </a:rPr>
              <a:t>35.	TRANSICIÓN A LA NIIF PARA LAS PYMES</a:t>
            </a:r>
            <a:endParaRPr lang="es-ES" sz="3600" b="1" dirty="0">
              <a:effectLst>
                <a:outerShdw blurRad="38100" dist="38100" dir="2700000" algn="tl">
                  <a:srgbClr val="000000">
                    <a:alpha val="43137"/>
                  </a:srgbClr>
                </a:outerShdw>
              </a:effectLst>
              <a:cs typeface="Arial" panose="020B0604020202020204" pitchFamily="34" charset="0"/>
            </a:endParaRPr>
          </a:p>
        </p:txBody>
      </p:sp>
      <p:sp>
        <p:nvSpPr>
          <p:cNvPr id="3" name="CuadroTexto 4"/>
          <p:cNvSpPr txBox="1"/>
          <p:nvPr/>
        </p:nvSpPr>
        <p:spPr>
          <a:xfrm>
            <a:off x="1374160" y="2295735"/>
            <a:ext cx="9046847" cy="2862322"/>
          </a:xfrm>
          <a:prstGeom prst="rect">
            <a:avLst/>
          </a:prstGeom>
          <a:noFill/>
          <a:ln w="28575">
            <a:solidFill>
              <a:schemeClr val="tx1"/>
            </a:solidFill>
          </a:ln>
        </p:spPr>
        <p:txBody>
          <a:bodyPr wrap="square" rtlCol="0">
            <a:spAutoFit/>
          </a:bodyPr>
          <a:lstStyle/>
          <a:p>
            <a:pPr marL="742950" indent="-742950">
              <a:buAutoNum type="arabicPeriod"/>
            </a:pPr>
            <a:r>
              <a:rPr lang="es-ES" sz="3600" b="1" dirty="0" smtClean="0">
                <a:effectLst>
                  <a:outerShdw blurRad="38100" dist="38100" dir="2700000" algn="tl">
                    <a:srgbClr val="000000">
                      <a:alpha val="43137"/>
                    </a:srgbClr>
                  </a:outerShdw>
                </a:effectLst>
              </a:rPr>
              <a:t>Por qué dejo de utilizar las NIIF para las PYMES</a:t>
            </a:r>
          </a:p>
          <a:p>
            <a:pPr marL="742950" indent="-742950">
              <a:buAutoNum type="arabicPeriod"/>
            </a:pPr>
            <a:r>
              <a:rPr lang="es-ES" sz="3600" b="1" dirty="0" smtClean="0">
                <a:effectLst>
                  <a:outerShdw blurRad="38100" dist="38100" dir="2700000" algn="tl">
                    <a:srgbClr val="000000">
                      <a:alpha val="43137"/>
                    </a:srgbClr>
                  </a:outerShdw>
                </a:effectLst>
              </a:rPr>
              <a:t>La razón por qué reanuda su uso</a:t>
            </a:r>
          </a:p>
          <a:p>
            <a:pPr marL="742950" indent="-742950">
              <a:buAutoNum type="arabicPeriod"/>
            </a:pPr>
            <a:r>
              <a:rPr lang="es-ES" sz="3600" b="1" dirty="0" smtClean="0">
                <a:effectLst>
                  <a:outerShdw blurRad="38100" dist="38100" dir="2700000" algn="tl">
                    <a:srgbClr val="000000">
                      <a:alpha val="43137"/>
                    </a:srgbClr>
                  </a:outerShdw>
                </a:effectLst>
              </a:rPr>
              <a:t>Si aplicó en forma retroactiva la NIIF para las PYMES</a:t>
            </a:r>
          </a:p>
        </p:txBody>
      </p:sp>
      <p:sp>
        <p:nvSpPr>
          <p:cNvPr id="4" name="Rectángulo 5"/>
          <p:cNvSpPr/>
          <p:nvPr/>
        </p:nvSpPr>
        <p:spPr>
          <a:xfrm>
            <a:off x="1219200" y="1005862"/>
            <a:ext cx="2781300" cy="646331"/>
          </a:xfrm>
          <a:prstGeom prst="rect">
            <a:avLst/>
          </a:prstGeom>
          <a:solidFill>
            <a:schemeClr val="tx1"/>
          </a:solidFill>
          <a:scene3d>
            <a:camera prst="orthographicFront"/>
            <a:lightRig rig="threePt" dir="t"/>
          </a:scene3d>
          <a:sp3d>
            <a:bevelT/>
          </a:sp3d>
        </p:spPr>
        <p:txBody>
          <a:bodyPr wrap="square" lIns="91440" tIns="45720" rIns="91440" bIns="45720">
            <a:spAutoFit/>
          </a:bodyPr>
          <a:lstStyle/>
          <a:p>
            <a:pPr algn="ctr"/>
            <a:r>
              <a:rPr lang="es-ES" sz="3600" b="1" cap="none" spc="0" dirty="0" smtClean="0">
                <a:ln w="0"/>
                <a:solidFill>
                  <a:schemeClr val="bg1"/>
                </a:solidFill>
                <a:effectLst>
                  <a:outerShdw blurRad="38100" dist="19050" dir="2700000" algn="tl" rotWithShape="0">
                    <a:schemeClr val="dk1">
                      <a:alpha val="40000"/>
                    </a:schemeClr>
                  </a:outerShdw>
                </a:effectLst>
              </a:rPr>
              <a:t>Revelación</a:t>
            </a:r>
            <a:endParaRPr lang="es-ES" sz="3600" b="1" cap="none" spc="0" dirty="0">
              <a:ln w="0"/>
              <a:solidFill>
                <a:schemeClr val="bg1"/>
              </a:solidFill>
              <a:effectLst>
                <a:outerShdw blurRad="38100" dist="19050" dir="2700000" algn="tl" rotWithShape="0">
                  <a:schemeClr val="dk1">
                    <a:alpha val="40000"/>
                  </a:schemeClr>
                </a:outerShdw>
              </a:effectLst>
            </a:endParaRPr>
          </a:p>
        </p:txBody>
      </p:sp>
    </p:spTree>
  </p:cSld>
  <p:clrMapOvr>
    <a:masterClrMapping/>
  </p:clrMapOvr>
  <p:transition>
    <p:wedge/>
  </p:transition>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Imagen" descr="mundo y personas.jpg"/>
          <p:cNvPicPr>
            <a:picLocks noChangeAspect="1"/>
          </p:cNvPicPr>
          <p:nvPr/>
        </p:nvPicPr>
        <p:blipFill>
          <a:blip r:embed="rId2"/>
          <a:stretch>
            <a:fillRect/>
          </a:stretch>
        </p:blipFill>
        <p:spPr>
          <a:xfrm>
            <a:off x="0" y="508000"/>
            <a:ext cx="12192000" cy="6279198"/>
          </a:xfrm>
          <a:prstGeom prst="rect">
            <a:avLst/>
          </a:prstGeom>
          <a:ln>
            <a:noFill/>
          </a:ln>
          <a:effectLst>
            <a:outerShdw blurRad="292100" dist="139700" dir="2700000" algn="tl" rotWithShape="0">
              <a:srgbClr val="333333">
                <a:alpha val="65000"/>
              </a:srgbClr>
            </a:outerShdw>
          </a:effectLst>
        </p:spPr>
      </p:pic>
      <p:sp>
        <p:nvSpPr>
          <p:cNvPr id="2" name="Rectángulo 1"/>
          <p:cNvSpPr/>
          <p:nvPr/>
        </p:nvSpPr>
        <p:spPr>
          <a:xfrm>
            <a:off x="178918" y="655935"/>
            <a:ext cx="8076763" cy="769441"/>
          </a:xfrm>
          <a:prstGeom prst="rect">
            <a:avLst/>
          </a:prstGeom>
          <a:solidFill>
            <a:schemeClr val="tx1"/>
          </a:solidFill>
          <a:scene3d>
            <a:camera prst="orthographicFront"/>
            <a:lightRig rig="threePt" dir="t"/>
          </a:scene3d>
          <a:sp3d>
            <a:bevelT/>
          </a:sp3d>
        </p:spPr>
        <p:txBody>
          <a:bodyPr wrap="none" lIns="91440" tIns="45720" rIns="91440" bIns="45720">
            <a:spAutoFit/>
          </a:bodyPr>
          <a:lstStyle/>
          <a:p>
            <a:pPr algn="ctr"/>
            <a:r>
              <a:rPr lang="es-ES" sz="4400" b="1" dirty="0" smtClean="0">
                <a:ln w="10160">
                  <a:solidFill>
                    <a:schemeClr val="accent5"/>
                  </a:solidFill>
                  <a:prstDash val="solid"/>
                </a:ln>
                <a:solidFill>
                  <a:schemeClr val="bg1"/>
                </a:solidFill>
                <a:effectLst>
                  <a:outerShdw blurRad="38100" dist="22860" dir="5400000" algn="tl" rotWithShape="0">
                    <a:srgbClr val="000000">
                      <a:alpha val="30000"/>
                    </a:srgbClr>
                  </a:outerShdw>
                </a:effectLst>
              </a:rPr>
              <a:t>GRACIAS  POR SU ATENCIÓN</a:t>
            </a:r>
            <a:endParaRPr lang="es-ES" sz="4400" b="1" cap="none" spc="0" dirty="0">
              <a:ln w="10160">
                <a:solidFill>
                  <a:schemeClr val="accent5"/>
                </a:solidFill>
                <a:prstDash val="solid"/>
              </a:ln>
              <a:solidFill>
                <a:schemeClr val="bg1"/>
              </a:solidFill>
              <a:effectLst>
                <a:outerShdw blurRad="38100" dist="22860" dir="5400000" algn="tl" rotWithShape="0">
                  <a:srgbClr val="000000">
                    <a:alpha val="30000"/>
                  </a:srgbClr>
                </a:outerShdw>
              </a:effectLst>
            </a:endParaRPr>
          </a:p>
        </p:txBody>
      </p:sp>
      <p:pic>
        <p:nvPicPr>
          <p:cNvPr id="3" name="2 Imagen" descr="niif.jpg"/>
          <p:cNvPicPr>
            <a:picLocks noChangeAspect="1"/>
          </p:cNvPicPr>
          <p:nvPr/>
        </p:nvPicPr>
        <p:blipFill>
          <a:blip r:embed="rId3"/>
          <a:stretch>
            <a:fillRect/>
          </a:stretch>
        </p:blipFill>
        <p:spPr>
          <a:xfrm>
            <a:off x="1811337" y="3386137"/>
            <a:ext cx="2143125" cy="2143125"/>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5" name="4 Imagen" descr="igcpa.jpg"/>
          <p:cNvPicPr>
            <a:picLocks noChangeAspect="1"/>
          </p:cNvPicPr>
          <p:nvPr/>
        </p:nvPicPr>
        <p:blipFill>
          <a:blip r:embed="rId4"/>
          <a:stretch>
            <a:fillRect/>
          </a:stretch>
        </p:blipFill>
        <p:spPr>
          <a:xfrm>
            <a:off x="8801100" y="171450"/>
            <a:ext cx="2921000" cy="99695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ntr" presetSubtype="4" fill="hold" nodeType="with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heel(4)">
                                      <p:cBhvr>
                                        <p:cTn id="7" dur="5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8" descr="Resultado de imagen para niif para pymes 2015"/>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1752600" y="1807339"/>
            <a:ext cx="8155940" cy="4319141"/>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xmlns="">
                <a:solidFill>
                  <a:srgbClr val="FFFFFF"/>
                </a:solidFill>
              </a14:hiddenFill>
            </a:ext>
          </a:extLst>
        </p:spPr>
      </p:pic>
      <p:sp>
        <p:nvSpPr>
          <p:cNvPr id="3" name="2 Rectángulo"/>
          <p:cNvSpPr/>
          <p:nvPr/>
        </p:nvSpPr>
        <p:spPr>
          <a:xfrm>
            <a:off x="0" y="825027"/>
            <a:ext cx="12191999" cy="769441"/>
          </a:xfrm>
          <a:prstGeom prst="rect">
            <a:avLst/>
          </a:prstGeom>
          <a:noFill/>
        </p:spPr>
        <p:txBody>
          <a:bodyPr wrap="square" lIns="91440" tIns="45720" rIns="91440" bIns="45720">
            <a:spAutoFit/>
          </a:bodyPr>
          <a:lstStyle/>
          <a:p>
            <a:pPr algn="ctr"/>
            <a:r>
              <a:rPr lang="es-ES" sz="4400" b="1" dirty="0" smtClean="0">
                <a:ln w="12700">
                  <a:solidFill>
                    <a:schemeClr val="tx2">
                      <a:satMod val="155000"/>
                    </a:schemeClr>
                  </a:solidFill>
                  <a:prstDash val="solid"/>
                </a:ln>
                <a:solidFill>
                  <a:schemeClr val="accent1">
                    <a:lumMod val="50000"/>
                  </a:schemeClr>
                </a:solidFill>
                <a:effectLst>
                  <a:outerShdw blurRad="63500" sx="102000" sy="102000" algn="ctr" rotWithShape="0">
                    <a:prstClr val="black">
                      <a:alpha val="40000"/>
                    </a:prstClr>
                  </a:outerShdw>
                </a:effectLst>
              </a:rPr>
              <a:t>MODIFICACIONES A LA NIIF PARA PYMES</a:t>
            </a:r>
            <a:endParaRPr lang="es-ES" sz="4400" b="1" cap="none" spc="0" dirty="0">
              <a:ln w="12700">
                <a:solidFill>
                  <a:schemeClr val="tx2">
                    <a:satMod val="155000"/>
                  </a:schemeClr>
                </a:solidFill>
                <a:prstDash val="solid"/>
              </a:ln>
              <a:solidFill>
                <a:schemeClr val="accent1">
                  <a:lumMod val="50000"/>
                </a:schemeClr>
              </a:solidFill>
              <a:effectLst>
                <a:outerShdw blurRad="63500" sx="102000" sy="102000" algn="ctr" rotWithShape="0">
                  <a:prstClr val="black">
                    <a:alpha val="40000"/>
                  </a:prstClr>
                </a:outerShdw>
              </a:effectLst>
            </a:endParaRPr>
          </a:p>
        </p:txBody>
      </p:sp>
    </p:spTree>
    <p:extLst>
      <p:ext uri="{BB962C8B-B14F-4D97-AF65-F5344CB8AC3E}">
        <p14:creationId xmlns:p14="http://schemas.microsoft.com/office/powerpoint/2010/main" xmlns="" val="3411291069"/>
      </p:ext>
    </p:extLst>
  </p:cSld>
  <p:clrMapOvr>
    <a:masterClrMapping/>
  </p:clrMapOvr>
  <p:transition>
    <p:wedg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526143" y="640443"/>
            <a:ext cx="11190514" cy="6001643"/>
          </a:xfrm>
          <a:prstGeom prst="rect">
            <a:avLst/>
          </a:prstGeom>
          <a:solidFill>
            <a:srgbClr val="0070C0"/>
          </a:solidFill>
          <a:ln w="28575">
            <a:solidFill>
              <a:srgbClr val="FF0000"/>
            </a:solidFill>
          </a:ln>
          <a:scene3d>
            <a:camera prst="orthographicFront"/>
            <a:lightRig rig="threePt" dir="t"/>
          </a:scene3d>
          <a:sp3d>
            <a:bevelT/>
          </a:sp3d>
        </p:spPr>
        <p:txBody>
          <a:bodyPr wrap="square" rtlCol="0">
            <a:spAutoFit/>
          </a:bodyPr>
          <a:lstStyle/>
          <a:p>
            <a:pPr algn="just"/>
            <a:r>
              <a:rPr lang="es-GT" sz="2400" b="1" dirty="0" smtClean="0">
                <a:solidFill>
                  <a:schemeClr val="bg1"/>
                </a:solidFill>
              </a:rPr>
              <a:t>QUE ES LA NIIF PARA PYMES?</a:t>
            </a:r>
          </a:p>
          <a:p>
            <a:pPr algn="just"/>
            <a:endParaRPr lang="es-GT" sz="2400" b="1" dirty="0" smtClean="0">
              <a:solidFill>
                <a:schemeClr val="bg1"/>
              </a:solidFill>
            </a:endParaRPr>
          </a:p>
          <a:p>
            <a:pPr lvl="0" algn="just">
              <a:buFont typeface="Arial" pitchFamily="34" charset="0"/>
              <a:buChar char="•"/>
            </a:pPr>
            <a:r>
              <a:rPr lang="es-ES" sz="2400" b="1" dirty="0" smtClean="0">
                <a:solidFill>
                  <a:schemeClr val="bg1"/>
                </a:solidFill>
              </a:rPr>
              <a:t>Una norma que establece requerimientos para el reconocimiento, medición, presentación e información a revelar de transacciones, otros sucesos y condiciones que son importantes para la preparación de los Estados Financieros con Propósito General –EFPG-.</a:t>
            </a:r>
          </a:p>
          <a:p>
            <a:pPr lvl="0" algn="just"/>
            <a:endParaRPr lang="es-GT" sz="2400" b="1" dirty="0" smtClean="0">
              <a:solidFill>
                <a:schemeClr val="bg1"/>
              </a:solidFill>
            </a:endParaRPr>
          </a:p>
          <a:p>
            <a:pPr lvl="0" algn="just">
              <a:buFont typeface="Arial" pitchFamily="34" charset="0"/>
              <a:buChar char="•"/>
            </a:pPr>
            <a:r>
              <a:rPr lang="es-ES" sz="2400" b="1" dirty="0" smtClean="0">
                <a:solidFill>
                  <a:schemeClr val="bg1"/>
                </a:solidFill>
              </a:rPr>
              <a:t>Establece requerimientos para transacciones, sucesos y condiciones que surgen en sectores industriales específicos. </a:t>
            </a:r>
          </a:p>
          <a:p>
            <a:pPr lvl="0" algn="just">
              <a:buFont typeface="Arial" pitchFamily="34" charset="0"/>
              <a:buChar char="•"/>
            </a:pPr>
            <a:endParaRPr lang="es-GT" sz="2400" b="1" dirty="0" smtClean="0">
              <a:solidFill>
                <a:schemeClr val="bg1"/>
              </a:solidFill>
            </a:endParaRPr>
          </a:p>
          <a:p>
            <a:pPr lvl="0" algn="just">
              <a:buFont typeface="Arial" pitchFamily="34" charset="0"/>
              <a:buChar char="•"/>
            </a:pPr>
            <a:r>
              <a:rPr lang="es-ES" sz="2400" b="1" dirty="0" smtClean="0">
                <a:solidFill>
                  <a:schemeClr val="bg1"/>
                </a:solidFill>
              </a:rPr>
              <a:t>Está dirigida a entidades sin obligación pública de rendir cuentas que publican estados financieros </a:t>
            </a:r>
            <a:r>
              <a:rPr lang="es-ES" sz="2400" b="1" dirty="0" smtClean="0">
                <a:solidFill>
                  <a:schemeClr val="bg1"/>
                </a:solidFill>
              </a:rPr>
              <a:t>de propósito general</a:t>
            </a:r>
            <a:r>
              <a:rPr lang="es-ES" sz="2400" b="1" dirty="0" smtClean="0">
                <a:solidFill>
                  <a:schemeClr val="bg1"/>
                </a:solidFill>
              </a:rPr>
              <a:t> </a:t>
            </a:r>
            <a:r>
              <a:rPr lang="es-ES" sz="2400" b="1" dirty="0" smtClean="0">
                <a:solidFill>
                  <a:schemeClr val="bg1"/>
                </a:solidFill>
              </a:rPr>
              <a:t>para usuarios externos. </a:t>
            </a:r>
          </a:p>
          <a:p>
            <a:pPr lvl="0" algn="just">
              <a:buFont typeface="Arial" pitchFamily="34" charset="0"/>
              <a:buChar char="•"/>
            </a:pPr>
            <a:endParaRPr lang="es-GT" sz="2400" b="1" dirty="0" smtClean="0">
              <a:solidFill>
                <a:schemeClr val="bg1"/>
              </a:solidFill>
            </a:endParaRPr>
          </a:p>
          <a:p>
            <a:pPr lvl="0" algn="just">
              <a:buFont typeface="Arial" pitchFamily="34" charset="0"/>
              <a:buChar char="•"/>
            </a:pPr>
            <a:r>
              <a:rPr lang="es-ES" sz="2400" b="1" dirty="0" smtClean="0">
                <a:solidFill>
                  <a:schemeClr val="bg1"/>
                </a:solidFill>
              </a:rPr>
              <a:t>El objetivo es facilitar la formulación uniforme y lógica de las transacciones financieras y suministrar una base para resolver cuestiones contables aplicando el juicio profesional.</a:t>
            </a:r>
            <a:endParaRPr lang="es-GT" sz="2400" b="1" dirty="0" smtClean="0">
              <a:solidFill>
                <a:schemeClr val="bg1"/>
              </a:solidFill>
            </a:endParaRPr>
          </a:p>
        </p:txBody>
      </p:sp>
    </p:spTree>
  </p:cSld>
  <p:clrMapOvr>
    <a:masterClrMapping/>
  </p:clrMapOvr>
  <p:transition>
    <p:wedg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redondeado"/>
          <p:cNvSpPr/>
          <p:nvPr/>
        </p:nvSpPr>
        <p:spPr>
          <a:xfrm>
            <a:off x="696686" y="1262742"/>
            <a:ext cx="2046514" cy="718457"/>
          </a:xfrm>
          <a:prstGeom prst="roundRect">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GT" sz="2000" b="1" dirty="0" smtClean="0"/>
              <a:t>Julio 2009</a:t>
            </a:r>
            <a:endParaRPr lang="es-GT" sz="2000" b="1" dirty="0"/>
          </a:p>
        </p:txBody>
      </p:sp>
      <p:sp>
        <p:nvSpPr>
          <p:cNvPr id="5" name="4 Rectángulo redondeado"/>
          <p:cNvSpPr/>
          <p:nvPr/>
        </p:nvSpPr>
        <p:spPr>
          <a:xfrm>
            <a:off x="3047999" y="1262743"/>
            <a:ext cx="8643257" cy="718457"/>
          </a:xfrm>
          <a:prstGeom prst="roundRect">
            <a:avLst/>
          </a:prstGeom>
          <a:solidFill>
            <a:srgbClr val="0070C0"/>
          </a:solidFill>
          <a:effectLst>
            <a:innerShdw blurRad="63500" dist="50800" dir="189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GT" sz="2000" b="1" dirty="0" smtClean="0"/>
              <a:t>El IASB emite la NIIF para Pymes</a:t>
            </a:r>
            <a:endParaRPr lang="es-GT" sz="2000" b="1" dirty="0"/>
          </a:p>
        </p:txBody>
      </p:sp>
      <p:sp>
        <p:nvSpPr>
          <p:cNvPr id="6" name="5 Rectángulo redondeado"/>
          <p:cNvSpPr/>
          <p:nvPr/>
        </p:nvSpPr>
        <p:spPr>
          <a:xfrm>
            <a:off x="670560" y="2198913"/>
            <a:ext cx="2046514" cy="718457"/>
          </a:xfrm>
          <a:prstGeom prst="roundRect">
            <a:avLst/>
          </a:prstGeom>
          <a:solidFill>
            <a:srgbClr val="0070C0"/>
          </a:solidFill>
          <a:effectLst>
            <a:innerShdw blurRad="63500" dist="50800" dir="189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GT" sz="2000" b="1" dirty="0" smtClean="0"/>
              <a:t>Junio 2012</a:t>
            </a:r>
            <a:endParaRPr lang="es-GT" sz="2000" b="1" dirty="0"/>
          </a:p>
        </p:txBody>
      </p:sp>
      <p:sp>
        <p:nvSpPr>
          <p:cNvPr id="7" name="6 Rectángulo redondeado"/>
          <p:cNvSpPr/>
          <p:nvPr/>
        </p:nvSpPr>
        <p:spPr>
          <a:xfrm>
            <a:off x="3061062" y="2133601"/>
            <a:ext cx="8643257" cy="718457"/>
          </a:xfrm>
          <a:prstGeom prst="roundRect">
            <a:avLst/>
          </a:prstGeom>
          <a:solidFill>
            <a:srgbClr val="0070C0"/>
          </a:solidFill>
          <a:effectLst>
            <a:innerShdw blurRad="63500" dist="50800" dir="189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GT" sz="2000" b="1" dirty="0" smtClean="0"/>
              <a:t>El IASB  emite una petición de información –</a:t>
            </a:r>
            <a:r>
              <a:rPr lang="es-GT" sz="2000" b="1" dirty="0" err="1" smtClean="0"/>
              <a:t>PdI</a:t>
            </a:r>
            <a:r>
              <a:rPr lang="es-GT" sz="2000" b="1" dirty="0" smtClean="0"/>
              <a:t>-</a:t>
            </a:r>
            <a:endParaRPr lang="es-GT" sz="2000" b="1" dirty="0"/>
          </a:p>
        </p:txBody>
      </p:sp>
      <p:sp>
        <p:nvSpPr>
          <p:cNvPr id="8" name="7 Rectángulo redondeado"/>
          <p:cNvSpPr/>
          <p:nvPr/>
        </p:nvSpPr>
        <p:spPr>
          <a:xfrm>
            <a:off x="718457" y="3169920"/>
            <a:ext cx="2046514" cy="718457"/>
          </a:xfrm>
          <a:prstGeom prst="roundRect">
            <a:avLst/>
          </a:prstGeom>
          <a:solidFill>
            <a:srgbClr val="0070C0"/>
          </a:solidFill>
          <a:effectLst>
            <a:innerShdw blurRad="63500" dist="50800" dir="189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GT" sz="2000" b="1" dirty="0" smtClean="0"/>
              <a:t>Febrero 2013</a:t>
            </a:r>
            <a:endParaRPr lang="es-GT" sz="2000" b="1" dirty="0"/>
          </a:p>
        </p:txBody>
      </p:sp>
      <p:sp>
        <p:nvSpPr>
          <p:cNvPr id="9" name="8 Rectángulo redondeado"/>
          <p:cNvSpPr/>
          <p:nvPr/>
        </p:nvSpPr>
        <p:spPr>
          <a:xfrm>
            <a:off x="3074124" y="3135087"/>
            <a:ext cx="8643257" cy="718457"/>
          </a:xfrm>
          <a:prstGeom prst="roundRect">
            <a:avLst/>
          </a:prstGeom>
          <a:solidFill>
            <a:srgbClr val="0070C0"/>
          </a:solidFill>
          <a:effectLst>
            <a:innerShdw blurRad="63500" dist="50800" dir="189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GT" sz="2000" b="1" dirty="0" smtClean="0"/>
              <a:t>El Grupo de Implementación para las Pymes –SMEIG-  desarrolla un reporte de recomendaciones  para el IASB, basado en la </a:t>
            </a:r>
            <a:r>
              <a:rPr lang="es-GT" sz="2000" b="1" dirty="0" err="1" smtClean="0"/>
              <a:t>PdI</a:t>
            </a:r>
            <a:endParaRPr lang="es-GT" sz="2000" b="1" dirty="0"/>
          </a:p>
        </p:txBody>
      </p:sp>
      <p:sp>
        <p:nvSpPr>
          <p:cNvPr id="10" name="9 Rectángulo redondeado"/>
          <p:cNvSpPr/>
          <p:nvPr/>
        </p:nvSpPr>
        <p:spPr>
          <a:xfrm>
            <a:off x="727166" y="4119153"/>
            <a:ext cx="2046514" cy="718457"/>
          </a:xfrm>
          <a:prstGeom prst="roundRect">
            <a:avLst/>
          </a:prstGeom>
          <a:solidFill>
            <a:srgbClr val="0070C0"/>
          </a:solidFill>
          <a:effectLst>
            <a:innerShdw blurRad="63500" dist="50800" dir="189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GT" sz="2000" b="1" dirty="0" smtClean="0"/>
              <a:t>Octubre 2013</a:t>
            </a:r>
            <a:endParaRPr lang="es-GT" sz="2000" b="1" dirty="0"/>
          </a:p>
        </p:txBody>
      </p:sp>
      <p:sp>
        <p:nvSpPr>
          <p:cNvPr id="11" name="10 Rectángulo redondeado"/>
          <p:cNvSpPr/>
          <p:nvPr/>
        </p:nvSpPr>
        <p:spPr>
          <a:xfrm>
            <a:off x="3095895" y="4079967"/>
            <a:ext cx="8643257" cy="718457"/>
          </a:xfrm>
          <a:prstGeom prst="roundRect">
            <a:avLst/>
          </a:prstGeom>
          <a:solidFill>
            <a:srgbClr val="0070C0"/>
          </a:solidFill>
          <a:effectLst>
            <a:innerShdw blurRad="63500" dist="50800" dir="189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GT" sz="2000" b="1" dirty="0" smtClean="0"/>
              <a:t>El ISAB emite el proyecto de Norma para comentario público</a:t>
            </a:r>
            <a:endParaRPr lang="es-GT" sz="2000" b="1" dirty="0"/>
          </a:p>
        </p:txBody>
      </p:sp>
      <p:sp>
        <p:nvSpPr>
          <p:cNvPr id="12" name="11 Rectángulo redondeado"/>
          <p:cNvSpPr/>
          <p:nvPr/>
        </p:nvSpPr>
        <p:spPr>
          <a:xfrm>
            <a:off x="722812" y="5142773"/>
            <a:ext cx="2046514" cy="718457"/>
          </a:xfrm>
          <a:prstGeom prst="roundRect">
            <a:avLst/>
          </a:prstGeom>
          <a:solidFill>
            <a:srgbClr val="0070C0"/>
          </a:solidFill>
          <a:effectLst>
            <a:innerShdw blurRad="63500" dist="50800" dir="189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GT" sz="2000" b="1" dirty="0" smtClean="0"/>
              <a:t>Julio 2014</a:t>
            </a:r>
            <a:endParaRPr lang="es-GT" sz="2000" b="1" dirty="0"/>
          </a:p>
        </p:txBody>
      </p:sp>
      <p:sp>
        <p:nvSpPr>
          <p:cNvPr id="13" name="12 Rectángulo redondeado"/>
          <p:cNvSpPr/>
          <p:nvPr/>
        </p:nvSpPr>
        <p:spPr>
          <a:xfrm>
            <a:off x="3135084" y="5011784"/>
            <a:ext cx="8643257" cy="995316"/>
          </a:xfrm>
          <a:prstGeom prst="roundRect">
            <a:avLst/>
          </a:prstGeom>
          <a:solidFill>
            <a:srgbClr val="0070C0"/>
          </a:solidFill>
          <a:effectLst>
            <a:innerShdw blurRad="63500" dist="50800" dir="189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GT" sz="2000" b="1" dirty="0" smtClean="0"/>
              <a:t>El SMEIG (comité de implementación) inicia su informe de recomendaciones finales basado en las respuestas al proyecto presentado por el IASB</a:t>
            </a:r>
            <a:endParaRPr lang="es-GT" sz="2000" b="1" dirty="0"/>
          </a:p>
        </p:txBody>
      </p:sp>
      <p:sp>
        <p:nvSpPr>
          <p:cNvPr id="14" name="13 CuadroTexto"/>
          <p:cNvSpPr txBox="1"/>
          <p:nvPr/>
        </p:nvSpPr>
        <p:spPr>
          <a:xfrm>
            <a:off x="914400" y="544286"/>
            <a:ext cx="10493829" cy="461665"/>
          </a:xfrm>
          <a:prstGeom prst="rect">
            <a:avLst/>
          </a:prstGeom>
          <a:noFill/>
        </p:spPr>
        <p:txBody>
          <a:bodyPr wrap="square" rtlCol="0">
            <a:spAutoFit/>
          </a:bodyPr>
          <a:lstStyle/>
          <a:p>
            <a:pPr algn="ctr"/>
            <a:r>
              <a:rPr lang="es-GT" sz="2400" dirty="0" smtClean="0">
                <a:latin typeface="Eras Bold ITC" pitchFamily="34" charset="0"/>
              </a:rPr>
              <a:t>CRONOGRAMA DE EMISIÓN Y REVISIÓN DE LA NIIF PARA PYMES</a:t>
            </a:r>
            <a:endParaRPr lang="es-GT" sz="2400" dirty="0">
              <a:latin typeface="Eras Bold ITC" pitchFamily="34" charset="0"/>
            </a:endParaRPr>
          </a:p>
        </p:txBody>
      </p:sp>
      <p:sp>
        <p:nvSpPr>
          <p:cNvPr id="15" name="14 Rectángulo redondeado"/>
          <p:cNvSpPr/>
          <p:nvPr/>
        </p:nvSpPr>
        <p:spPr>
          <a:xfrm>
            <a:off x="671286" y="1300842"/>
            <a:ext cx="2046514" cy="718457"/>
          </a:xfrm>
          <a:prstGeom prst="roundRect">
            <a:avLst/>
          </a:prstGeom>
          <a:solidFill>
            <a:srgbClr val="0070C0"/>
          </a:solidFill>
          <a:effectLst>
            <a:innerShdw blurRad="63500" dist="50800" dir="189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GT" sz="2000" b="1" dirty="0" smtClean="0"/>
              <a:t>Julio 2009</a:t>
            </a:r>
            <a:endParaRPr lang="es-GT" sz="2000" b="1" dirty="0"/>
          </a:p>
        </p:txBody>
      </p:sp>
    </p:spTree>
    <p:extLst>
      <p:ext uri="{BB962C8B-B14F-4D97-AF65-F5344CB8AC3E}">
        <p14:creationId xmlns:p14="http://schemas.microsoft.com/office/powerpoint/2010/main" xmlns="" val="1286214574"/>
      </p:ext>
    </p:extLst>
  </p:cSld>
  <p:clrMapOvr>
    <a:masterClrMapping/>
  </p:clrMapOvr>
  <p:transition>
    <p:wedge/>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ujo">
  <a:themeElements>
    <a:clrScheme name="Flujo">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ujo">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ujo">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2812</TotalTime>
  <Words>3342</Words>
  <Application>Microsoft Office PowerPoint</Application>
  <PresentationFormat>Personalizado</PresentationFormat>
  <Paragraphs>489</Paragraphs>
  <Slides>63</Slides>
  <Notes>0</Notes>
  <HiddenSlides>0</HiddenSlides>
  <MMClips>0</MMClips>
  <ScaleCrop>false</ScaleCrop>
  <HeadingPairs>
    <vt:vector size="4" baseType="variant">
      <vt:variant>
        <vt:lpstr>Tema</vt:lpstr>
      </vt:variant>
      <vt:variant>
        <vt:i4>1</vt:i4>
      </vt:variant>
      <vt:variant>
        <vt:lpstr>Títulos de diapositiva</vt:lpstr>
      </vt:variant>
      <vt:variant>
        <vt:i4>63</vt:i4>
      </vt:variant>
    </vt:vector>
  </HeadingPairs>
  <TitlesOfParts>
    <vt:vector size="64" baseType="lpstr">
      <vt:lpstr>Flujo</vt:lpstr>
      <vt:lpstr>Diapositiva 1</vt:lpstr>
      <vt:lpstr>Diapositiva 2</vt:lpstr>
      <vt:lpstr>Diapositiva 3</vt:lpstr>
      <vt:lpstr>Diapositiva 4</vt:lpstr>
      <vt:lpstr>Diapositiva 5</vt:lpstr>
      <vt:lpstr>Diapositiva 6</vt:lpstr>
      <vt:lpstr>Diapositiva 7</vt:lpstr>
      <vt:lpstr>Diapositiva 8</vt:lpstr>
      <vt:lpstr>Diapositiva 9</vt:lpstr>
      <vt:lpstr>Diapositiva 10</vt:lpstr>
      <vt:lpstr>Diapositiva 11</vt:lpstr>
      <vt:lpstr>Diapositiva 12</vt:lpstr>
      <vt:lpstr>Diapositiva 13</vt:lpstr>
      <vt:lpstr>Diapositiva 14</vt:lpstr>
      <vt:lpstr>Diapositiva 15</vt:lpstr>
      <vt:lpstr>Diapositiva 16</vt:lpstr>
      <vt:lpstr>Diapositiva 17</vt:lpstr>
      <vt:lpstr>Diapositiva 18</vt:lpstr>
      <vt:lpstr>Diapositiva 19</vt:lpstr>
      <vt:lpstr>Diapositiva 20</vt:lpstr>
      <vt:lpstr>Diapositiva 21</vt:lpstr>
      <vt:lpstr>Diapositiva 22</vt:lpstr>
      <vt:lpstr>Diapositiva 23</vt:lpstr>
      <vt:lpstr>Diapositiva 24</vt:lpstr>
      <vt:lpstr>Diapositiva 25</vt:lpstr>
      <vt:lpstr>Diapositiva 26</vt:lpstr>
      <vt:lpstr>Diapositiva 27</vt:lpstr>
      <vt:lpstr>Diapositiva 28</vt:lpstr>
      <vt:lpstr>Diapositiva 29</vt:lpstr>
      <vt:lpstr>Diapositiva 30</vt:lpstr>
      <vt:lpstr>Diapositiva 31</vt:lpstr>
      <vt:lpstr>Diapositiva 32</vt:lpstr>
      <vt:lpstr>Diapositiva 33</vt:lpstr>
      <vt:lpstr>Diapositiva 34</vt:lpstr>
      <vt:lpstr>Diapositiva 35</vt:lpstr>
      <vt:lpstr>Diapositiva 36</vt:lpstr>
      <vt:lpstr>Diapositiva 37</vt:lpstr>
      <vt:lpstr>Diapositiva 38</vt:lpstr>
      <vt:lpstr>Diapositiva 39</vt:lpstr>
      <vt:lpstr>Diapositiva 40</vt:lpstr>
      <vt:lpstr>Diapositiva 41</vt:lpstr>
      <vt:lpstr>Diapositiva 42</vt:lpstr>
      <vt:lpstr>Diapositiva 43</vt:lpstr>
      <vt:lpstr>Diapositiva 44</vt:lpstr>
      <vt:lpstr>Diapositiva 45</vt:lpstr>
      <vt:lpstr>Diapositiva 46</vt:lpstr>
      <vt:lpstr>Diapositiva 47</vt:lpstr>
      <vt:lpstr>Diapositiva 48</vt:lpstr>
      <vt:lpstr>Diapositiva 49</vt:lpstr>
      <vt:lpstr>Diapositiva 50</vt:lpstr>
      <vt:lpstr>Diapositiva 51</vt:lpstr>
      <vt:lpstr>Diapositiva 52</vt:lpstr>
      <vt:lpstr>Diapositiva 53</vt:lpstr>
      <vt:lpstr>Diapositiva 54</vt:lpstr>
      <vt:lpstr>Diapositiva 55</vt:lpstr>
      <vt:lpstr>Diapositiva 56</vt:lpstr>
      <vt:lpstr>Diapositiva 57</vt:lpstr>
      <vt:lpstr>Diapositiva 58</vt:lpstr>
      <vt:lpstr>Diapositiva 59</vt:lpstr>
      <vt:lpstr>Diapositiva 60</vt:lpstr>
      <vt:lpstr>Diapositiva 61</vt:lpstr>
      <vt:lpstr>Diapositiva 62</vt:lpstr>
      <vt:lpstr>Diapositiva 63</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miguel raxon</dc:creator>
  <cp:lastModifiedBy>Héctor Turcios</cp:lastModifiedBy>
  <cp:revision>293</cp:revision>
  <dcterms:created xsi:type="dcterms:W3CDTF">2016-10-03T01:27:25Z</dcterms:created>
  <dcterms:modified xsi:type="dcterms:W3CDTF">2017-07-07T18:46:32Z</dcterms:modified>
</cp:coreProperties>
</file>